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6" r:id="rId3"/>
    <p:sldId id="257" r:id="rId4"/>
    <p:sldId id="258" r:id="rId5"/>
    <p:sldId id="280"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9" d="100"/>
          <a:sy n="89" d="100"/>
        </p:scale>
        <p:origin x="1747"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4590DF-8E1E-4C85-8D64-5FBFEA275D94}" type="datetimeFigureOut">
              <a:rPr lang="en-US" smtClean="0"/>
              <a:pPr/>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E338C-9444-4929-A3BB-122861E04FD0}" type="slidenum">
              <a:rPr lang="en-US" smtClean="0"/>
              <a:pPr/>
              <a:t>‹#›</a:t>
            </a:fld>
            <a:endParaRPr lang="en-US"/>
          </a:p>
        </p:txBody>
      </p:sp>
    </p:spTree>
  </p:cSld>
  <p:clrMapOvr>
    <a:masterClrMapping/>
  </p:clrMapOvr>
  <p:transition>
    <p:dissolve/>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4590DF-8E1E-4C85-8D64-5FBFEA275D94}" type="datetimeFigureOut">
              <a:rPr lang="en-US" smtClean="0"/>
              <a:pPr/>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E338C-9444-4929-A3BB-122861E04FD0}" type="slidenum">
              <a:rPr lang="en-US" smtClean="0"/>
              <a:pPr/>
              <a:t>‹#›</a:t>
            </a:fld>
            <a:endParaRPr lang="en-US"/>
          </a:p>
        </p:txBody>
      </p:sp>
    </p:spTree>
  </p:cSld>
  <p:clrMapOvr>
    <a:masterClrMapping/>
  </p:clrMapOvr>
  <p:transition>
    <p:dissolve/>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4590DF-8E1E-4C85-8D64-5FBFEA275D94}" type="datetimeFigureOut">
              <a:rPr lang="en-US" smtClean="0"/>
              <a:pPr/>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E338C-9444-4929-A3BB-122861E04FD0}" type="slidenum">
              <a:rPr lang="en-US" smtClean="0"/>
              <a:pPr/>
              <a:t>‹#›</a:t>
            </a:fld>
            <a:endParaRPr lang="en-US"/>
          </a:p>
        </p:txBody>
      </p:sp>
    </p:spTree>
  </p:cSld>
  <p:clrMapOvr>
    <a:masterClrMapping/>
  </p:clrMapOvr>
  <p:transition>
    <p:dissolve/>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4590DF-8E1E-4C85-8D64-5FBFEA275D94}" type="datetimeFigureOut">
              <a:rPr lang="en-US" smtClean="0"/>
              <a:pPr/>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E338C-9444-4929-A3BB-122861E04FD0}" type="slidenum">
              <a:rPr lang="en-US" smtClean="0"/>
              <a:pPr/>
              <a:t>‹#›</a:t>
            </a:fld>
            <a:endParaRPr lang="en-US"/>
          </a:p>
        </p:txBody>
      </p:sp>
    </p:spTree>
  </p:cSld>
  <p:clrMapOvr>
    <a:masterClrMapping/>
  </p:clrMapOvr>
  <p:transition>
    <p:dissolve/>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4590DF-8E1E-4C85-8D64-5FBFEA275D94}" type="datetimeFigureOut">
              <a:rPr lang="en-US" smtClean="0"/>
              <a:pPr/>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E338C-9444-4929-A3BB-122861E04FD0}" type="slidenum">
              <a:rPr lang="en-US" smtClean="0"/>
              <a:pPr/>
              <a:t>‹#›</a:t>
            </a:fld>
            <a:endParaRPr lang="en-US"/>
          </a:p>
        </p:txBody>
      </p:sp>
    </p:spTree>
  </p:cSld>
  <p:clrMapOvr>
    <a:masterClrMapping/>
  </p:clrMapOvr>
  <p:transition>
    <p:dissolve/>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4590DF-8E1E-4C85-8D64-5FBFEA275D94}" type="datetimeFigureOut">
              <a:rPr lang="en-US" smtClean="0"/>
              <a:pPr/>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E338C-9444-4929-A3BB-122861E04FD0}" type="slidenum">
              <a:rPr lang="en-US" smtClean="0"/>
              <a:pPr/>
              <a:t>‹#›</a:t>
            </a:fld>
            <a:endParaRPr lang="en-US"/>
          </a:p>
        </p:txBody>
      </p:sp>
    </p:spTree>
  </p:cSld>
  <p:clrMapOvr>
    <a:masterClrMapping/>
  </p:clrMapOvr>
  <p:transition>
    <p:dissolve/>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4590DF-8E1E-4C85-8D64-5FBFEA275D94}" type="datetimeFigureOut">
              <a:rPr lang="en-US" smtClean="0"/>
              <a:pPr/>
              <a:t>7/9/2021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7E338C-9444-4929-A3BB-122861E04FD0}" type="slidenum">
              <a:rPr lang="en-US" smtClean="0"/>
              <a:pPr/>
              <a:t>‹#›</a:t>
            </a:fld>
            <a:endParaRPr lang="en-US"/>
          </a:p>
        </p:txBody>
      </p:sp>
    </p:spTree>
  </p:cSld>
  <p:clrMapOvr>
    <a:masterClrMapping/>
  </p:clrMapOvr>
  <p:transition>
    <p:dissolve/>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4590DF-8E1E-4C85-8D64-5FBFEA275D94}" type="datetimeFigureOut">
              <a:rPr lang="en-US" smtClean="0"/>
              <a:pPr/>
              <a:t>7/9/2021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7E338C-9444-4929-A3BB-122861E04FD0}" type="slidenum">
              <a:rPr lang="en-US" smtClean="0"/>
              <a:pPr/>
              <a:t>‹#›</a:t>
            </a:fld>
            <a:endParaRPr lang="en-US"/>
          </a:p>
        </p:txBody>
      </p:sp>
    </p:spTree>
  </p:cSld>
  <p:clrMapOvr>
    <a:masterClrMapping/>
  </p:clrMapOvr>
  <p:transition>
    <p:dissolve/>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4590DF-8E1E-4C85-8D64-5FBFEA275D94}" type="datetimeFigureOut">
              <a:rPr lang="en-US" smtClean="0"/>
              <a:pPr/>
              <a:t>7/9/2021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7E338C-9444-4929-A3BB-122861E04FD0}" type="slidenum">
              <a:rPr lang="en-US" smtClean="0"/>
              <a:pPr/>
              <a:t>‹#›</a:t>
            </a:fld>
            <a:endParaRPr lang="en-US"/>
          </a:p>
        </p:txBody>
      </p:sp>
    </p:spTree>
  </p:cSld>
  <p:clrMapOvr>
    <a:masterClrMapping/>
  </p:clrMapOvr>
  <p:transition>
    <p:dissolve/>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4590DF-8E1E-4C85-8D64-5FBFEA275D94}" type="datetimeFigureOut">
              <a:rPr lang="en-US" smtClean="0"/>
              <a:pPr/>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E338C-9444-4929-A3BB-122861E04FD0}" type="slidenum">
              <a:rPr lang="en-US" smtClean="0"/>
              <a:pPr/>
              <a:t>‹#›</a:t>
            </a:fld>
            <a:endParaRPr lang="en-US"/>
          </a:p>
        </p:txBody>
      </p:sp>
    </p:spTree>
  </p:cSld>
  <p:clrMapOvr>
    <a:masterClrMapping/>
  </p:clrMapOvr>
  <p:transition>
    <p:dissolve/>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4590DF-8E1E-4C85-8D64-5FBFEA275D94}" type="datetimeFigureOut">
              <a:rPr lang="en-US" smtClean="0"/>
              <a:pPr/>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E338C-9444-4929-A3BB-122861E04FD0}" type="slidenum">
              <a:rPr lang="en-US" smtClean="0"/>
              <a:pPr/>
              <a:t>‹#›</a:t>
            </a:fld>
            <a:endParaRPr lang="en-US"/>
          </a:p>
        </p:txBody>
      </p:sp>
    </p:spTree>
  </p:cSld>
  <p:clrMapOvr>
    <a:masterClrMapping/>
  </p:clrMapOvr>
  <p:transition>
    <p:dissolve/>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590DF-8E1E-4C85-8D64-5FBFEA275D94}" type="datetimeFigureOut">
              <a:rPr lang="en-US" smtClean="0"/>
              <a:pPr/>
              <a:t>7/9/2021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7E338C-9444-4929-A3BB-122861E04F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sndAc>
      <p:stSnd>
        <p:snd r:embed="rId13" name="click.wav"/>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1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22.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30.jpeg"/></Relationships>
</file>

<file path=ppt/slides/_rels/slide23.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95600"/>
            <a:ext cx="8229600" cy="1143000"/>
          </a:xfrm>
        </p:spPr>
        <p:txBody>
          <a:bodyPr>
            <a:normAutofit fontScale="90000"/>
          </a:bodyPr>
          <a:lstStyle/>
          <a:p>
            <a:r>
              <a:rPr lang="en-US" sz="6000" b="1" u="sng" dirty="0" err="1" smtClean="0">
                <a:solidFill>
                  <a:schemeClr val="accent1">
                    <a:lumMod val="75000"/>
                  </a:schemeClr>
                </a:solidFill>
              </a:rPr>
              <a:t>Safetech</a:t>
            </a:r>
            <a:r>
              <a:rPr lang="en-US" sz="6000" b="1" u="sng" dirty="0" smtClean="0">
                <a:solidFill>
                  <a:schemeClr val="accent1">
                    <a:lumMod val="75000"/>
                  </a:schemeClr>
                </a:solidFill>
              </a:rPr>
              <a:t> Group Overview</a:t>
            </a:r>
            <a:endParaRPr lang="en-US" sz="6000" b="1" u="sng" dirty="0">
              <a:solidFill>
                <a:schemeClr val="accent1">
                  <a:lumMod val="75000"/>
                </a:schemeClr>
              </a:solidFill>
            </a:endParaRPr>
          </a:p>
        </p:txBody>
      </p:sp>
    </p:spTree>
  </p:cSld>
  <p:clrMapOvr>
    <a:masterClrMapping/>
  </p:clrMapOvr>
  <p:transition>
    <p:dissolve/>
    <p:sndAc>
      <p:stSnd>
        <p:snd r:embed="rId2" name="click.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chemeClr val="accent1">
                    <a:lumMod val="75000"/>
                  </a:schemeClr>
                </a:solidFill>
              </a:rPr>
              <a:t>Modular Site Office</a:t>
            </a:r>
            <a:br>
              <a:rPr lang="en-US" b="1" u="sng" dirty="0">
                <a:solidFill>
                  <a:schemeClr val="accent1">
                    <a:lumMod val="75000"/>
                  </a:schemeClr>
                </a:solidFill>
              </a:rPr>
            </a:br>
            <a:endParaRPr lang="en-US" b="1" u="sng" dirty="0">
              <a:solidFill>
                <a:schemeClr val="accent1">
                  <a:lumMod val="75000"/>
                </a:schemeClr>
              </a:solidFill>
            </a:endParaRPr>
          </a:p>
        </p:txBody>
      </p:sp>
      <p:sp>
        <p:nvSpPr>
          <p:cNvPr id="3" name="Content Placeholder 2"/>
          <p:cNvSpPr>
            <a:spLocks noGrp="1"/>
          </p:cNvSpPr>
          <p:nvPr>
            <p:ph idx="1"/>
          </p:nvPr>
        </p:nvSpPr>
        <p:spPr>
          <a:xfrm>
            <a:off x="0" y="1295400"/>
            <a:ext cx="5943600" cy="5791200"/>
          </a:xfrm>
        </p:spPr>
        <p:txBody>
          <a:bodyPr>
            <a:normAutofit fontScale="70000" lnSpcReduction="20000"/>
          </a:bodyPr>
          <a:lstStyle/>
          <a:p>
            <a:pPr>
              <a:buNone/>
            </a:pPr>
            <a:r>
              <a:rPr lang="en-US" dirty="0" smtClean="0"/>
              <a:t>	</a:t>
            </a:r>
            <a:r>
              <a:rPr lang="en-US" b="1" dirty="0" smtClean="0"/>
              <a:t>Our </a:t>
            </a:r>
            <a:r>
              <a:rPr lang="en-US" b="1" dirty="0"/>
              <a:t>firm specializes in offering an impeccable Modular Site Office. In line with industry standards, the offered site office is designed using quality tested raw material and dexterous workmanship. Our offered site office is well-known amongst our clients for featuring variegated attributes like attractive look, perfect finish and optimum quality. Apart from this, it is made available at industry leading rates to our prestigious clients. </a:t>
            </a:r>
            <a:r>
              <a:rPr lang="en-US" b="1" dirty="0" smtClean="0"/>
              <a:t/>
            </a:r>
            <a:br>
              <a:rPr lang="en-US" b="1" dirty="0" smtClean="0"/>
            </a:br>
            <a:r>
              <a:rPr lang="en-US" b="1" dirty="0" smtClean="0"/>
              <a:t/>
            </a:r>
            <a:br>
              <a:rPr lang="en-US" b="1" dirty="0" smtClean="0"/>
            </a:br>
            <a:r>
              <a:rPr lang="en-US" b="1" u="sng" dirty="0">
                <a:solidFill>
                  <a:schemeClr val="accent1">
                    <a:lumMod val="75000"/>
                  </a:schemeClr>
                </a:solidFill>
              </a:rPr>
              <a:t>Features</a:t>
            </a:r>
            <a:r>
              <a:rPr lang="en-US" b="1" u="sng" dirty="0" smtClean="0">
                <a:solidFill>
                  <a:schemeClr val="accent1">
                    <a:lumMod val="75000"/>
                  </a:schemeClr>
                </a:solidFill>
              </a:rPr>
              <a:t>:</a:t>
            </a:r>
          </a:p>
          <a:p>
            <a:pPr>
              <a:buNone/>
            </a:pPr>
            <a:r>
              <a:rPr lang="en-US" b="1" dirty="0" smtClean="0"/>
              <a:t/>
            </a:r>
            <a:br>
              <a:rPr lang="en-US" b="1" dirty="0" smtClean="0"/>
            </a:br>
            <a:r>
              <a:rPr lang="en-US" b="1" dirty="0"/>
              <a:t>→ Withstand adverse weather conditions</a:t>
            </a:r>
            <a:r>
              <a:rPr lang="en-US" b="1" dirty="0" smtClean="0"/>
              <a:t/>
            </a:r>
            <a:br>
              <a:rPr lang="en-US" b="1" dirty="0" smtClean="0"/>
            </a:br>
            <a:r>
              <a:rPr lang="en-US" b="1" dirty="0"/>
              <a:t>→ Elegant look</a:t>
            </a:r>
            <a:r>
              <a:rPr lang="en-US" b="1" dirty="0" smtClean="0"/>
              <a:t/>
            </a:r>
            <a:br>
              <a:rPr lang="en-US" b="1" dirty="0" smtClean="0"/>
            </a:br>
            <a:r>
              <a:rPr lang="en-US" b="1" dirty="0"/>
              <a:t>→ Excellent finish</a:t>
            </a:r>
          </a:p>
        </p:txBody>
      </p:sp>
      <p:pic>
        <p:nvPicPr>
          <p:cNvPr id="4" name="Picture 3" descr="unnamed8.jpg"/>
          <p:cNvPicPr>
            <a:picLocks noChangeAspect="1"/>
          </p:cNvPicPr>
          <p:nvPr/>
        </p:nvPicPr>
        <p:blipFill>
          <a:blip r:embed="rId3"/>
          <a:stretch>
            <a:fillRect/>
          </a:stretch>
        </p:blipFill>
        <p:spPr>
          <a:xfrm>
            <a:off x="5791200" y="1066800"/>
            <a:ext cx="3069167" cy="2209800"/>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chemeClr val="accent1">
                    <a:lumMod val="75000"/>
                  </a:schemeClr>
                </a:solidFill>
              </a:rPr>
              <a:t>Workers Dormitory</a:t>
            </a:r>
            <a:r>
              <a:rPr lang="en-US" dirty="0"/>
              <a:t/>
            </a:r>
            <a:br>
              <a:rPr lang="en-US" dirty="0"/>
            </a:br>
            <a:endParaRPr lang="en-US" dirty="0"/>
          </a:p>
        </p:txBody>
      </p:sp>
      <p:sp>
        <p:nvSpPr>
          <p:cNvPr id="3" name="Content Placeholder 2"/>
          <p:cNvSpPr>
            <a:spLocks noGrp="1"/>
          </p:cNvSpPr>
          <p:nvPr>
            <p:ph idx="1"/>
          </p:nvPr>
        </p:nvSpPr>
        <p:spPr>
          <a:xfrm>
            <a:off x="0" y="990600"/>
            <a:ext cx="6096000" cy="5562600"/>
          </a:xfrm>
        </p:spPr>
        <p:txBody>
          <a:bodyPr>
            <a:normAutofit fontScale="77500" lnSpcReduction="20000"/>
          </a:bodyPr>
          <a:lstStyle/>
          <a:p>
            <a:pPr>
              <a:buNone/>
            </a:pPr>
            <a:r>
              <a:rPr lang="en-US" dirty="0" smtClean="0"/>
              <a:t>	</a:t>
            </a:r>
            <a:r>
              <a:rPr lang="en-US" b="1" dirty="0" smtClean="0"/>
              <a:t>We </a:t>
            </a:r>
            <a:r>
              <a:rPr lang="en-US" b="1" dirty="0"/>
              <a:t>have seen in the recent times that the availability of workers is scare. Therefore it is very important for all organizations to retain them for long term. A major role for the same is played by the amenities provided by the employer. Majority of the organizations have started using insulated prefab worker accommodation / </a:t>
            </a:r>
            <a:r>
              <a:rPr lang="en-US" b="1" dirty="0" err="1"/>
              <a:t>labour</a:t>
            </a:r>
            <a:r>
              <a:rPr lang="en-US" b="1" dirty="0"/>
              <a:t> hutment for better and happier living of their staff and workers on the work site. </a:t>
            </a:r>
            <a:r>
              <a:rPr lang="en-US" b="1" dirty="0" smtClean="0"/>
              <a:t/>
            </a:r>
            <a:br>
              <a:rPr lang="en-US" b="1" dirty="0" smtClean="0"/>
            </a:br>
            <a:r>
              <a:rPr lang="en-US" b="1" u="sng" dirty="0" smtClean="0">
                <a:solidFill>
                  <a:schemeClr val="accent1">
                    <a:lumMod val="75000"/>
                  </a:schemeClr>
                </a:solidFill>
              </a:rPr>
              <a:t/>
            </a:r>
            <a:br>
              <a:rPr lang="en-US" b="1" u="sng" dirty="0" smtClean="0">
                <a:solidFill>
                  <a:schemeClr val="accent1">
                    <a:lumMod val="75000"/>
                  </a:schemeClr>
                </a:solidFill>
              </a:rPr>
            </a:br>
            <a:r>
              <a:rPr lang="en-US" b="1" u="sng" dirty="0">
                <a:solidFill>
                  <a:schemeClr val="accent1">
                    <a:lumMod val="75000"/>
                  </a:schemeClr>
                </a:solidFill>
              </a:rPr>
              <a:t>Features</a:t>
            </a:r>
            <a:r>
              <a:rPr lang="en-US" b="1" u="sng" dirty="0" smtClean="0">
                <a:solidFill>
                  <a:schemeClr val="accent1">
                    <a:lumMod val="75000"/>
                  </a:schemeClr>
                </a:solidFill>
              </a:rPr>
              <a:t>:</a:t>
            </a:r>
          </a:p>
          <a:p>
            <a:pPr>
              <a:buNone/>
            </a:pPr>
            <a:r>
              <a:rPr lang="en-US" b="1" dirty="0" smtClean="0"/>
              <a:t/>
            </a:r>
            <a:br>
              <a:rPr lang="en-US" b="1" dirty="0" smtClean="0"/>
            </a:br>
            <a:r>
              <a:rPr lang="en-US" b="1" dirty="0"/>
              <a:t>→ Custom designed as per clients requirement and land availability.</a:t>
            </a:r>
            <a:r>
              <a:rPr lang="en-US" b="1" dirty="0" smtClean="0"/>
              <a:t/>
            </a:r>
            <a:br>
              <a:rPr lang="en-US" b="1" dirty="0" smtClean="0"/>
            </a:br>
            <a:r>
              <a:rPr lang="en-US" b="1" dirty="0"/>
              <a:t>→ Ready to move in structures.</a:t>
            </a:r>
            <a:r>
              <a:rPr lang="en-US" b="1" dirty="0" smtClean="0"/>
              <a:t/>
            </a:r>
            <a:br>
              <a:rPr lang="en-US" b="1" dirty="0" smtClean="0"/>
            </a:br>
            <a:r>
              <a:rPr lang="en-US" b="1" dirty="0"/>
              <a:t>→ Economical.</a:t>
            </a:r>
          </a:p>
        </p:txBody>
      </p:sp>
      <p:pic>
        <p:nvPicPr>
          <p:cNvPr id="4" name="Picture 3" descr="unnamed9.jpg"/>
          <p:cNvPicPr>
            <a:picLocks noChangeAspect="1"/>
          </p:cNvPicPr>
          <p:nvPr/>
        </p:nvPicPr>
        <p:blipFill>
          <a:blip r:embed="rId3"/>
          <a:stretch>
            <a:fillRect/>
          </a:stretch>
        </p:blipFill>
        <p:spPr>
          <a:xfrm>
            <a:off x="6096000" y="1066800"/>
            <a:ext cx="2857499" cy="2057400"/>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err="1">
                <a:solidFill>
                  <a:schemeClr val="accent1">
                    <a:lumMod val="75000"/>
                  </a:schemeClr>
                </a:solidFill>
              </a:rPr>
              <a:t>Porta</a:t>
            </a:r>
            <a:r>
              <a:rPr lang="en-US" b="1" u="sng" dirty="0">
                <a:solidFill>
                  <a:schemeClr val="accent1">
                    <a:lumMod val="75000"/>
                  </a:schemeClr>
                </a:solidFill>
              </a:rPr>
              <a:t> Cabins</a:t>
            </a:r>
            <a:br>
              <a:rPr lang="en-US" b="1" u="sng" dirty="0">
                <a:solidFill>
                  <a:schemeClr val="accent1">
                    <a:lumMod val="75000"/>
                  </a:schemeClr>
                </a:solidFill>
              </a:rPr>
            </a:br>
            <a:endParaRPr lang="en-US" b="1" u="sng" dirty="0">
              <a:solidFill>
                <a:schemeClr val="accent1">
                  <a:lumMod val="75000"/>
                </a:schemeClr>
              </a:solidFill>
            </a:endParaRPr>
          </a:p>
        </p:txBody>
      </p:sp>
      <p:sp>
        <p:nvSpPr>
          <p:cNvPr id="3" name="Content Placeholder 2"/>
          <p:cNvSpPr>
            <a:spLocks noGrp="1"/>
          </p:cNvSpPr>
          <p:nvPr>
            <p:ph idx="1"/>
          </p:nvPr>
        </p:nvSpPr>
        <p:spPr>
          <a:xfrm>
            <a:off x="0" y="914400"/>
            <a:ext cx="6172200" cy="6172200"/>
          </a:xfrm>
        </p:spPr>
        <p:txBody>
          <a:bodyPr>
            <a:normAutofit fontScale="47500" lnSpcReduction="20000"/>
          </a:bodyPr>
          <a:lstStyle/>
          <a:p>
            <a:pPr>
              <a:buNone/>
            </a:pPr>
            <a:r>
              <a:rPr lang="en-US" dirty="0" smtClean="0"/>
              <a:t>	</a:t>
            </a:r>
            <a:r>
              <a:rPr lang="en-US" b="1" dirty="0" smtClean="0"/>
              <a:t>The </a:t>
            </a:r>
            <a:r>
              <a:rPr lang="en-US" b="1" dirty="0"/>
              <a:t>main primacy of </a:t>
            </a:r>
            <a:r>
              <a:rPr lang="en-US" b="1" dirty="0" err="1"/>
              <a:t>Porta</a:t>
            </a:r>
            <a:r>
              <a:rPr lang="en-US" b="1" dirty="0"/>
              <a:t> cabins is that it is easy to transfer these cabins from one location to another. These cabins are widely recognized for their portability, weather resistance, proper electrical wiring and low maintenance. SAFETECH </a:t>
            </a:r>
            <a:r>
              <a:rPr lang="en-US" b="1" dirty="0" err="1"/>
              <a:t>Porta</a:t>
            </a:r>
            <a:r>
              <a:rPr lang="en-US" b="1" dirty="0"/>
              <a:t> cabins are the most convenient solution for client onsite requirement. </a:t>
            </a:r>
            <a:r>
              <a:rPr lang="en-US" b="1" dirty="0" err="1"/>
              <a:t>Porta</a:t>
            </a:r>
            <a:r>
              <a:rPr lang="en-US" b="1" dirty="0"/>
              <a:t> cabins are the optimum solution of frequent use of buildings in different locations. Our </a:t>
            </a:r>
            <a:r>
              <a:rPr lang="en-US" b="1" dirty="0" err="1"/>
              <a:t>porta</a:t>
            </a:r>
            <a:r>
              <a:rPr lang="en-US" b="1" dirty="0"/>
              <a:t> cabins are designed by the panel of experts including Architects, Structural Engineers, Interior Designers and consultants. This cabin is fabricated using high quality raw material and contemporary technology in compliance with set market quality standards. SAFETECH </a:t>
            </a:r>
            <a:r>
              <a:rPr lang="en-US" b="1" dirty="0" err="1"/>
              <a:t>porta</a:t>
            </a:r>
            <a:r>
              <a:rPr lang="en-US" b="1" dirty="0"/>
              <a:t> cabins are designed and developed based on standard ISO specification &amp; condition for end use, maintaining the highest Structural stability, Earth quake proof, Weather proof, Leak proof and Faultless operation under extreme climatic condition. </a:t>
            </a:r>
            <a:r>
              <a:rPr lang="en-US" b="1" dirty="0" smtClean="0"/>
              <a:t/>
            </a:r>
            <a:br>
              <a:rPr lang="en-US" b="1" dirty="0" smtClean="0"/>
            </a:br>
            <a:r>
              <a:rPr lang="en-US" b="1" dirty="0" smtClean="0"/>
              <a:t/>
            </a:r>
            <a:br>
              <a:rPr lang="en-US" b="1" dirty="0" smtClean="0"/>
            </a:br>
            <a:r>
              <a:rPr lang="en-US" b="1" u="sng" dirty="0">
                <a:solidFill>
                  <a:schemeClr val="accent1">
                    <a:lumMod val="75000"/>
                  </a:schemeClr>
                </a:solidFill>
              </a:rPr>
              <a:t>Portability</a:t>
            </a:r>
            <a:r>
              <a:rPr lang="en-US" b="1" u="sng" dirty="0" smtClean="0">
                <a:solidFill>
                  <a:schemeClr val="accent1">
                    <a:lumMod val="75000"/>
                  </a:schemeClr>
                </a:solidFill>
              </a:rPr>
              <a:t>:</a:t>
            </a:r>
          </a:p>
          <a:p>
            <a:pPr>
              <a:buNone/>
            </a:pPr>
            <a:r>
              <a:rPr lang="en-US" b="1" dirty="0" smtClean="0"/>
              <a:t/>
            </a:r>
            <a:br>
              <a:rPr lang="en-US" b="1" dirty="0" smtClean="0"/>
            </a:br>
            <a:r>
              <a:rPr lang="en-US" b="1" dirty="0"/>
              <a:t>→ These portable cabins can be used for several purposes such as</a:t>
            </a:r>
            <a:r>
              <a:rPr lang="en-US" b="1" dirty="0" smtClean="0"/>
              <a:t/>
            </a:r>
            <a:br>
              <a:rPr lang="en-US" b="1" dirty="0" smtClean="0"/>
            </a:br>
            <a:r>
              <a:rPr lang="en-US" b="1" dirty="0"/>
              <a:t>→  Accommodation</a:t>
            </a:r>
            <a:r>
              <a:rPr lang="en-US" b="1" dirty="0" smtClean="0"/>
              <a:t/>
            </a:r>
            <a:br>
              <a:rPr lang="en-US" b="1" dirty="0" smtClean="0"/>
            </a:br>
            <a:r>
              <a:rPr lang="en-US" b="1" dirty="0"/>
              <a:t>→ Site Offices</a:t>
            </a:r>
            <a:r>
              <a:rPr lang="en-US" b="1" dirty="0" smtClean="0"/>
              <a:t/>
            </a:r>
            <a:br>
              <a:rPr lang="en-US" b="1" dirty="0" smtClean="0"/>
            </a:br>
            <a:r>
              <a:rPr lang="en-US" b="1" dirty="0"/>
              <a:t>→ Stores </a:t>
            </a:r>
            <a:r>
              <a:rPr lang="en-US" b="1" dirty="0" smtClean="0"/>
              <a:t/>
            </a:r>
            <a:br>
              <a:rPr lang="en-US" b="1" dirty="0" smtClean="0"/>
            </a:br>
            <a:r>
              <a:rPr lang="en-US" b="1" dirty="0"/>
              <a:t>→ Toilet/Bath</a:t>
            </a:r>
            <a:r>
              <a:rPr lang="en-US" b="1" dirty="0" smtClean="0"/>
              <a:t/>
            </a:r>
            <a:br>
              <a:rPr lang="en-US" b="1" dirty="0" smtClean="0"/>
            </a:br>
            <a:r>
              <a:rPr lang="en-US" b="1" dirty="0"/>
              <a:t>→ Mess</a:t>
            </a:r>
            <a:r>
              <a:rPr lang="en-US" b="1" dirty="0" smtClean="0"/>
              <a:t/>
            </a:r>
            <a:br>
              <a:rPr lang="en-US" b="1" dirty="0" smtClean="0"/>
            </a:br>
            <a:r>
              <a:rPr lang="en-US" b="1" dirty="0"/>
              <a:t>→ Single Executive Accommodation</a:t>
            </a:r>
            <a:r>
              <a:rPr lang="en-US" b="1" dirty="0" smtClean="0"/>
              <a:t/>
            </a:r>
            <a:br>
              <a:rPr lang="en-US" b="1" dirty="0" smtClean="0"/>
            </a:br>
            <a:r>
              <a:rPr lang="en-US" b="1" dirty="0"/>
              <a:t>→ Fully equipped kitchen</a:t>
            </a:r>
            <a:r>
              <a:rPr lang="en-US" dirty="0" smtClean="0"/>
              <a:t/>
            </a:r>
            <a:br>
              <a:rPr lang="en-US" dirty="0" smtClean="0"/>
            </a:br>
            <a:r>
              <a:rPr lang="en-US" dirty="0" smtClean="0"/>
              <a:t/>
            </a:r>
            <a:br>
              <a:rPr lang="en-US" dirty="0" smtClean="0"/>
            </a:br>
            <a:endParaRPr lang="en-US" dirty="0"/>
          </a:p>
        </p:txBody>
      </p:sp>
      <p:pic>
        <p:nvPicPr>
          <p:cNvPr id="4" name="Picture 3" descr="unnamed10.jpg"/>
          <p:cNvPicPr>
            <a:picLocks noChangeAspect="1"/>
          </p:cNvPicPr>
          <p:nvPr/>
        </p:nvPicPr>
        <p:blipFill>
          <a:blip r:embed="rId3"/>
          <a:stretch>
            <a:fillRect/>
          </a:stretch>
        </p:blipFill>
        <p:spPr>
          <a:xfrm>
            <a:off x="6096000" y="990600"/>
            <a:ext cx="2724150" cy="1724025"/>
          </a:xfrm>
          <a:prstGeom prst="rect">
            <a:avLst/>
          </a:prstGeom>
        </p:spPr>
      </p:pic>
      <p:pic>
        <p:nvPicPr>
          <p:cNvPr id="5" name="Picture 4" descr="unnamed101.jpg"/>
          <p:cNvPicPr>
            <a:picLocks noChangeAspect="1"/>
          </p:cNvPicPr>
          <p:nvPr/>
        </p:nvPicPr>
        <p:blipFill>
          <a:blip r:embed="rId4"/>
          <a:stretch>
            <a:fillRect/>
          </a:stretch>
        </p:blipFill>
        <p:spPr>
          <a:xfrm>
            <a:off x="6096000" y="3276600"/>
            <a:ext cx="2724150" cy="1724025"/>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err="1">
                <a:solidFill>
                  <a:schemeClr val="accent1">
                    <a:lumMod val="75000"/>
                  </a:schemeClr>
                </a:solidFill>
              </a:rPr>
              <a:t>Porta</a:t>
            </a:r>
            <a:r>
              <a:rPr lang="en-US" b="1" u="sng" dirty="0">
                <a:solidFill>
                  <a:schemeClr val="accent1">
                    <a:lumMod val="75000"/>
                  </a:schemeClr>
                </a:solidFill>
              </a:rPr>
              <a:t> Cabins</a:t>
            </a:r>
            <a:br>
              <a:rPr lang="en-US" b="1" u="sng" dirty="0">
                <a:solidFill>
                  <a:schemeClr val="accent1">
                    <a:lumMod val="75000"/>
                  </a:schemeClr>
                </a:solidFill>
              </a:rPr>
            </a:br>
            <a:endParaRPr lang="en-US" b="1" u="sng" dirty="0">
              <a:solidFill>
                <a:schemeClr val="accent1">
                  <a:lumMod val="75000"/>
                </a:schemeClr>
              </a:solidFill>
            </a:endParaRPr>
          </a:p>
        </p:txBody>
      </p:sp>
      <p:sp>
        <p:nvSpPr>
          <p:cNvPr id="3" name="Content Placeholder 2"/>
          <p:cNvSpPr>
            <a:spLocks noGrp="1"/>
          </p:cNvSpPr>
          <p:nvPr>
            <p:ph idx="1"/>
          </p:nvPr>
        </p:nvSpPr>
        <p:spPr>
          <a:xfrm>
            <a:off x="0" y="1066800"/>
            <a:ext cx="5943600" cy="5257800"/>
          </a:xfrm>
        </p:spPr>
        <p:txBody>
          <a:bodyPr>
            <a:normAutofit fontScale="70000" lnSpcReduction="20000"/>
          </a:bodyPr>
          <a:lstStyle/>
          <a:p>
            <a:pPr>
              <a:buNone/>
            </a:pPr>
            <a:r>
              <a:rPr lang="en-US" b="1" dirty="0">
                <a:solidFill>
                  <a:schemeClr val="accent1">
                    <a:lumMod val="75000"/>
                  </a:schemeClr>
                </a:solidFill>
              </a:rPr>
              <a:t> </a:t>
            </a:r>
            <a:r>
              <a:rPr lang="en-US" b="1" dirty="0" smtClean="0">
                <a:solidFill>
                  <a:schemeClr val="accent1">
                    <a:lumMod val="75000"/>
                  </a:schemeClr>
                </a:solidFill>
              </a:rPr>
              <a:t>      </a:t>
            </a:r>
            <a:r>
              <a:rPr lang="en-US" b="1" u="sng" dirty="0" smtClean="0">
                <a:solidFill>
                  <a:schemeClr val="accent1">
                    <a:lumMod val="75000"/>
                  </a:schemeClr>
                </a:solidFill>
              </a:rPr>
              <a:t>Features:</a:t>
            </a:r>
          </a:p>
          <a:p>
            <a:pPr>
              <a:buNone/>
            </a:pPr>
            <a:r>
              <a:rPr lang="en-US" b="1" dirty="0" smtClean="0"/>
              <a:t/>
            </a:r>
            <a:br>
              <a:rPr lang="en-US" b="1" dirty="0" smtClean="0"/>
            </a:br>
            <a:r>
              <a:rPr lang="en-US" b="1" dirty="0" smtClean="0"/>
              <a:t>→ Weather Proof</a:t>
            </a:r>
            <a:br>
              <a:rPr lang="en-US" b="1" dirty="0" smtClean="0"/>
            </a:br>
            <a:r>
              <a:rPr lang="en-US" b="1" dirty="0" smtClean="0"/>
              <a:t>→ Great resistance to natural disaster</a:t>
            </a:r>
            <a:br>
              <a:rPr lang="en-US" b="1" dirty="0" smtClean="0"/>
            </a:br>
            <a:r>
              <a:rPr lang="en-US" b="1" dirty="0" smtClean="0"/>
              <a:t>→ No foundation required</a:t>
            </a:r>
            <a:br>
              <a:rPr lang="en-US" b="1" dirty="0" smtClean="0"/>
            </a:br>
            <a:r>
              <a:rPr lang="en-US" b="1" dirty="0" smtClean="0"/>
              <a:t>→ Aesthetic finish</a:t>
            </a:r>
            <a:br>
              <a:rPr lang="en-US" b="1" dirty="0" smtClean="0"/>
            </a:br>
            <a:r>
              <a:rPr lang="en-US" b="1" dirty="0" smtClean="0"/>
              <a:t>→ Adequate insulation 5-7 degree "C" ambience temperature difference</a:t>
            </a:r>
            <a:br>
              <a:rPr lang="en-US" b="1" dirty="0" smtClean="0"/>
            </a:br>
            <a:r>
              <a:rPr lang="en-US" b="1" dirty="0" smtClean="0"/>
              <a:t>→ Unit transportable by truck</a:t>
            </a:r>
            <a:br>
              <a:rPr lang="en-US" b="1" dirty="0" smtClean="0"/>
            </a:br>
            <a:r>
              <a:rPr lang="en-US" b="1" dirty="0" smtClean="0"/>
              <a:t/>
            </a:r>
            <a:br>
              <a:rPr lang="en-US" b="1" dirty="0" smtClean="0"/>
            </a:br>
            <a:r>
              <a:rPr lang="en-US" b="1" u="sng" dirty="0" smtClean="0">
                <a:solidFill>
                  <a:schemeClr val="accent1">
                    <a:lumMod val="75000"/>
                  </a:schemeClr>
                </a:solidFill>
              </a:rPr>
              <a:t>Related product offering:</a:t>
            </a:r>
          </a:p>
          <a:p>
            <a:pPr>
              <a:buNone/>
            </a:pPr>
            <a:r>
              <a:rPr lang="en-US" b="1" dirty="0" smtClean="0"/>
              <a:t/>
            </a:r>
            <a:br>
              <a:rPr lang="en-US" b="1" dirty="0" smtClean="0"/>
            </a:br>
            <a:r>
              <a:rPr lang="en-US" b="1" dirty="0" smtClean="0"/>
              <a:t>→ Modular Cabins</a:t>
            </a:r>
            <a:br>
              <a:rPr lang="en-US" b="1" dirty="0" smtClean="0"/>
            </a:br>
            <a:r>
              <a:rPr lang="en-US" b="1" dirty="0" smtClean="0"/>
              <a:t>→ Flat pack Cabins</a:t>
            </a:r>
            <a:br>
              <a:rPr lang="en-US" b="1" dirty="0" smtClean="0"/>
            </a:br>
            <a:r>
              <a:rPr lang="en-US" b="1" dirty="0" smtClean="0"/>
              <a:t>→ Bunk Houses</a:t>
            </a:r>
            <a:br>
              <a:rPr lang="en-US" b="1" dirty="0" smtClean="0"/>
            </a:br>
            <a:r>
              <a:rPr lang="en-US" b="1" dirty="0" smtClean="0"/>
              <a:t>→ Container offices</a:t>
            </a:r>
            <a:br>
              <a:rPr lang="en-US" b="1" dirty="0" smtClean="0"/>
            </a:br>
            <a:r>
              <a:rPr lang="en-US" b="1" dirty="0" smtClean="0"/>
              <a:t>→ Mobile Shelters</a:t>
            </a:r>
          </a:p>
          <a:p>
            <a:endParaRPr lang="en-US" dirty="0"/>
          </a:p>
        </p:txBody>
      </p:sp>
      <p:pic>
        <p:nvPicPr>
          <p:cNvPr id="4" name="Picture 3" descr="unnamed11.jpg"/>
          <p:cNvPicPr>
            <a:picLocks noChangeAspect="1"/>
          </p:cNvPicPr>
          <p:nvPr/>
        </p:nvPicPr>
        <p:blipFill>
          <a:blip r:embed="rId3"/>
          <a:stretch>
            <a:fillRect/>
          </a:stretch>
        </p:blipFill>
        <p:spPr>
          <a:xfrm>
            <a:off x="5105400" y="1143000"/>
            <a:ext cx="3852942" cy="2438400"/>
          </a:xfrm>
          <a:prstGeom prst="rect">
            <a:avLst/>
          </a:prstGeom>
        </p:spPr>
      </p:pic>
      <p:pic>
        <p:nvPicPr>
          <p:cNvPr id="5" name="Picture 4" descr="unnamed111.jpg"/>
          <p:cNvPicPr>
            <a:picLocks noChangeAspect="1"/>
          </p:cNvPicPr>
          <p:nvPr/>
        </p:nvPicPr>
        <p:blipFill>
          <a:blip r:embed="rId4"/>
          <a:stretch>
            <a:fillRect/>
          </a:stretch>
        </p:blipFill>
        <p:spPr>
          <a:xfrm>
            <a:off x="5029200" y="3886200"/>
            <a:ext cx="3048000" cy="1928979"/>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chemeClr val="accent1">
                    <a:lumMod val="75000"/>
                  </a:schemeClr>
                </a:solidFill>
              </a:rPr>
              <a:t>Workers Accommodation</a:t>
            </a:r>
            <a:br>
              <a:rPr lang="en-US" b="1" u="sng" dirty="0">
                <a:solidFill>
                  <a:schemeClr val="accent1">
                    <a:lumMod val="75000"/>
                  </a:schemeClr>
                </a:solidFill>
              </a:rPr>
            </a:br>
            <a:endParaRPr lang="en-US" b="1" u="sng" dirty="0">
              <a:solidFill>
                <a:schemeClr val="accent1">
                  <a:lumMod val="75000"/>
                </a:schemeClr>
              </a:solidFill>
            </a:endParaRPr>
          </a:p>
        </p:txBody>
      </p:sp>
      <p:sp>
        <p:nvSpPr>
          <p:cNvPr id="3" name="Content Placeholder 2"/>
          <p:cNvSpPr>
            <a:spLocks noGrp="1"/>
          </p:cNvSpPr>
          <p:nvPr>
            <p:ph idx="1"/>
          </p:nvPr>
        </p:nvSpPr>
        <p:spPr>
          <a:xfrm>
            <a:off x="457200" y="1066800"/>
            <a:ext cx="8077200" cy="5791200"/>
          </a:xfrm>
        </p:spPr>
        <p:txBody>
          <a:bodyPr>
            <a:normAutofit fontScale="32500" lnSpcReduction="20000"/>
          </a:bodyPr>
          <a:lstStyle/>
          <a:p>
            <a:pPr>
              <a:buNone/>
            </a:pPr>
            <a:r>
              <a:rPr lang="en-US" b="1" dirty="0" smtClean="0"/>
              <a:t>	</a:t>
            </a:r>
            <a:r>
              <a:rPr lang="en-US" sz="5500" b="1" dirty="0" smtClean="0"/>
              <a:t>SAFETECH </a:t>
            </a:r>
            <a:r>
              <a:rPr lang="en-US" sz="5500" b="1" dirty="0"/>
              <a:t>HOUSING offers the most convenient &amp; economical solution for insulated </a:t>
            </a:r>
            <a:r>
              <a:rPr lang="en-US" sz="5500" b="1" dirty="0" err="1"/>
              <a:t>labour</a:t>
            </a:r>
            <a:r>
              <a:rPr lang="en-US" sz="5500" b="1" dirty="0"/>
              <a:t> Hutment/workers accommodation.</a:t>
            </a:r>
            <a:r>
              <a:rPr lang="en-US" sz="5500" b="1" dirty="0" smtClean="0"/>
              <a:t/>
            </a:r>
            <a:br>
              <a:rPr lang="en-US" sz="5500" b="1" dirty="0" smtClean="0"/>
            </a:br>
            <a:r>
              <a:rPr lang="en-US" sz="5500" b="1" dirty="0"/>
              <a:t>SAFETECH has carved a niche in the domain of manufacturing and supplying the finest quality of insulated </a:t>
            </a:r>
            <a:r>
              <a:rPr lang="en-US" sz="5500" b="1" dirty="0" err="1"/>
              <a:t>labour</a:t>
            </a:r>
            <a:r>
              <a:rPr lang="en-US" sz="5500" b="1" dirty="0"/>
              <a:t> hutment/workers accommodation. In the current scenario we have seen that the availability of </a:t>
            </a:r>
            <a:r>
              <a:rPr lang="en-US" sz="5500" b="1" dirty="0" err="1"/>
              <a:t>labours</a:t>
            </a:r>
            <a:r>
              <a:rPr lang="en-US" sz="5500" b="1" dirty="0"/>
              <a:t> is scarce, therefore it is very important for all organizations to retain them for long term. Understanding the problem of scarcity of </a:t>
            </a:r>
            <a:r>
              <a:rPr lang="en-US" sz="5500" b="1" dirty="0" err="1"/>
              <a:t>labours</a:t>
            </a:r>
            <a:r>
              <a:rPr lang="en-US" sz="5500" b="1" dirty="0"/>
              <a:t>, many of the organizations have started providing insulated prefab </a:t>
            </a:r>
            <a:r>
              <a:rPr lang="en-US" sz="5500" b="1" dirty="0" err="1"/>
              <a:t>labour</a:t>
            </a:r>
            <a:r>
              <a:rPr lang="en-US" sz="5500" b="1" dirty="0"/>
              <a:t> hutments/works accommodation for better &amp; happier living of their worker on work site. SAFETECH designs a customized layout for all it clients as per their requirement &amp; land availability. SAFETECH also provides G+1 or G+ 2 hutments in case of scarcity of land. There is no compromise on specification either: the flexibility, the load bearing capacity of the </a:t>
            </a:r>
            <a:r>
              <a:rPr lang="en-US" sz="5500" b="1" dirty="0" err="1"/>
              <a:t>labour</a:t>
            </a:r>
            <a:r>
              <a:rPr lang="en-US" sz="5500" b="1" dirty="0"/>
              <a:t> hutment, quality of panels etc. we offers the complete turnkey solution for </a:t>
            </a:r>
            <a:r>
              <a:rPr lang="en-US" sz="5500" b="1" dirty="0" err="1"/>
              <a:t>labour</a:t>
            </a:r>
            <a:r>
              <a:rPr lang="en-US" sz="5500" b="1" dirty="0"/>
              <a:t> hutment/workers accommodation under one roof starting from designing, fabrication, production till installation including electrical fittings, sanitary fittings, bunk beds etc which gives a client a ready to move in solution to all their construction needs. While designing the </a:t>
            </a:r>
            <a:r>
              <a:rPr lang="en-US" sz="5500" b="1" dirty="0" err="1"/>
              <a:t>labour</a:t>
            </a:r>
            <a:r>
              <a:rPr lang="en-US" sz="5500" b="1" dirty="0"/>
              <a:t> hutment we consider factors like natural daylight, proper ventilation for fresh air. Moreover these hutments /accommodation are constructed with insulated panels so these prefab </a:t>
            </a:r>
            <a:r>
              <a:rPr lang="en-US" sz="5500" b="1" dirty="0" err="1"/>
              <a:t>labour</a:t>
            </a:r>
            <a:r>
              <a:rPr lang="en-US" sz="5500" b="1" dirty="0"/>
              <a:t> hutments/worker accommodation are best suited to hot regions as well as cold regions too.</a:t>
            </a:r>
            <a:r>
              <a:rPr lang="en-US" sz="5500" b="1" dirty="0" smtClean="0"/>
              <a:t/>
            </a:r>
            <a:br>
              <a:rPr lang="en-US" sz="5500" b="1" dirty="0" smtClean="0"/>
            </a:br>
            <a:endParaRPr lang="en-US" sz="5500" b="1" dirty="0"/>
          </a:p>
        </p:txBody>
      </p:sp>
    </p:spTree>
  </p:cSld>
  <p:clrMapOvr>
    <a:masterClrMapping/>
  </p:clrMapOvr>
  <p:transition>
    <p:dissolve/>
    <p:sndAc>
      <p:stSnd>
        <p:snd r:embed="rId2" name="click.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chemeClr val="accent1">
                    <a:lumMod val="75000"/>
                  </a:schemeClr>
                </a:solidFill>
              </a:rPr>
              <a:t>Workers Accommodation</a:t>
            </a:r>
            <a:br>
              <a:rPr lang="en-US" b="1" u="sng" dirty="0">
                <a:solidFill>
                  <a:schemeClr val="accent1">
                    <a:lumMod val="75000"/>
                  </a:schemeClr>
                </a:solidFill>
              </a:rPr>
            </a:br>
            <a:endParaRPr lang="en-US" b="1" u="sng" dirty="0">
              <a:solidFill>
                <a:schemeClr val="accent1">
                  <a:lumMod val="75000"/>
                </a:schemeClr>
              </a:solidFill>
            </a:endParaRPr>
          </a:p>
        </p:txBody>
      </p:sp>
      <p:sp>
        <p:nvSpPr>
          <p:cNvPr id="3" name="Content Placeholder 2"/>
          <p:cNvSpPr>
            <a:spLocks noGrp="1"/>
          </p:cNvSpPr>
          <p:nvPr>
            <p:ph idx="1"/>
          </p:nvPr>
        </p:nvSpPr>
        <p:spPr>
          <a:xfrm>
            <a:off x="-228600" y="914400"/>
            <a:ext cx="6172200" cy="5943600"/>
          </a:xfrm>
        </p:spPr>
        <p:txBody>
          <a:bodyPr>
            <a:normAutofit fontScale="55000" lnSpcReduction="20000"/>
          </a:bodyPr>
          <a:lstStyle/>
          <a:p>
            <a:pPr>
              <a:buNone/>
            </a:pPr>
            <a:r>
              <a:rPr lang="en-US" b="1" dirty="0" smtClean="0"/>
              <a:t/>
            </a:r>
            <a:br>
              <a:rPr lang="en-US" b="1" dirty="0" smtClean="0"/>
            </a:br>
            <a:r>
              <a:rPr lang="en-US" b="1" u="sng" dirty="0" smtClean="0">
                <a:solidFill>
                  <a:schemeClr val="accent1">
                    <a:lumMod val="75000"/>
                  </a:schemeClr>
                </a:solidFill>
              </a:rPr>
              <a:t>Features</a:t>
            </a:r>
          </a:p>
          <a:p>
            <a:pPr>
              <a:buNone/>
            </a:pPr>
            <a:r>
              <a:rPr lang="en-US" b="1" dirty="0" smtClean="0"/>
              <a:t/>
            </a:r>
            <a:br>
              <a:rPr lang="en-US" b="1" dirty="0" smtClean="0"/>
            </a:br>
            <a:r>
              <a:rPr lang="en-US" b="1" dirty="0" smtClean="0"/>
              <a:t>→ Custom Built &amp; Pre-Engineered construction with insulated panels.</a:t>
            </a:r>
            <a:br>
              <a:rPr lang="en-US" b="1" dirty="0" smtClean="0"/>
            </a:br>
            <a:r>
              <a:rPr lang="en-US" b="1" dirty="0" smtClean="0"/>
              <a:t>→ Customized design as per clients requirement &amp; land availability.</a:t>
            </a:r>
            <a:br>
              <a:rPr lang="en-US" b="1" dirty="0" smtClean="0"/>
            </a:br>
            <a:r>
              <a:rPr lang="en-US" b="1" dirty="0" smtClean="0"/>
              <a:t>→ Options available with various finishes like PPGI/PPGI, PPGI/PPGL, PPGI/GI with paint on one side, PPGI/Cement Bonded particle Board.</a:t>
            </a:r>
            <a:br>
              <a:rPr lang="en-US" b="1" dirty="0" smtClean="0"/>
            </a:br>
            <a:r>
              <a:rPr lang="en-US" b="1" dirty="0" smtClean="0"/>
              <a:t>→ Walls of different height, yet sturdy &amp; strong construction.</a:t>
            </a:r>
            <a:br>
              <a:rPr lang="en-US" b="1" dirty="0" smtClean="0"/>
            </a:br>
            <a:r>
              <a:rPr lang="en-US" b="1" dirty="0" smtClean="0"/>
              <a:t>→ Light weight panels which is easy to lift &amp; erect at any height on the roof too for extension purpose.</a:t>
            </a:r>
            <a:br>
              <a:rPr lang="en-US" b="1" dirty="0" smtClean="0"/>
            </a:br>
            <a:r>
              <a:rPr lang="en-US" b="1" dirty="0" smtClean="0"/>
              <a:t>→ Fixing of smoke detectors, fire fighting equipments, AC's are easily possible for safety and better facilities.</a:t>
            </a:r>
            <a:br>
              <a:rPr lang="en-US" b="1" dirty="0" smtClean="0"/>
            </a:br>
            <a:r>
              <a:rPr lang="en-US" b="1" dirty="0" smtClean="0"/>
              <a:t>→ These multi storey buildings are insulated resulting to higher energy savings and more comfort in adverse conditions due to insulation</a:t>
            </a:r>
            <a:br>
              <a:rPr lang="en-US" b="1" dirty="0" smtClean="0"/>
            </a:br>
            <a:r>
              <a:rPr lang="en-US" b="1" dirty="0" smtClean="0"/>
              <a:t>→ Dry construction, Quick and easy to erect</a:t>
            </a:r>
            <a:br>
              <a:rPr lang="en-US" b="1" dirty="0" smtClean="0"/>
            </a:br>
            <a:r>
              <a:rPr lang="en-US" b="1" dirty="0" smtClean="0"/>
              <a:t>→ Flexibility of expansion and re-location</a:t>
            </a:r>
            <a:br>
              <a:rPr lang="en-US" b="1" dirty="0" smtClean="0"/>
            </a:br>
            <a:r>
              <a:rPr lang="en-US" b="1" dirty="0" smtClean="0"/>
              <a:t>→ All weather proof construction &amp; maintenance free</a:t>
            </a:r>
            <a:br>
              <a:rPr lang="en-US" b="1" dirty="0" smtClean="0"/>
            </a:br>
            <a:r>
              <a:rPr lang="en-US" b="1" dirty="0" smtClean="0"/>
              <a:t>→ Dismantle &amp; Re-assemble easily without any cost loss.</a:t>
            </a:r>
            <a:br>
              <a:rPr lang="en-US" b="1" dirty="0" smtClean="0"/>
            </a:br>
            <a:r>
              <a:rPr lang="en-US" b="1" dirty="0" smtClean="0"/>
              <a:t>→ Economical</a:t>
            </a:r>
          </a:p>
          <a:p>
            <a:endParaRPr lang="en-US" dirty="0"/>
          </a:p>
        </p:txBody>
      </p:sp>
      <p:pic>
        <p:nvPicPr>
          <p:cNvPr id="4" name="Picture 3" descr="unnamed12.jpg"/>
          <p:cNvPicPr>
            <a:picLocks noChangeAspect="1"/>
          </p:cNvPicPr>
          <p:nvPr/>
        </p:nvPicPr>
        <p:blipFill>
          <a:blip r:embed="rId3"/>
          <a:stretch>
            <a:fillRect/>
          </a:stretch>
        </p:blipFill>
        <p:spPr>
          <a:xfrm>
            <a:off x="5715000" y="1143000"/>
            <a:ext cx="3276600" cy="2073652"/>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u="sng" dirty="0">
                <a:solidFill>
                  <a:schemeClr val="accent1">
                    <a:lumMod val="75000"/>
                  </a:schemeClr>
                </a:solidFill>
              </a:rPr>
              <a:t>Portable Toilets</a:t>
            </a:r>
            <a:r>
              <a:rPr lang="en-US" dirty="0"/>
              <a:t/>
            </a:r>
            <a:br>
              <a:rPr lang="en-US" dirty="0"/>
            </a:br>
            <a:endParaRPr lang="en-US" dirty="0"/>
          </a:p>
        </p:txBody>
      </p:sp>
      <p:sp>
        <p:nvSpPr>
          <p:cNvPr id="3" name="Content Placeholder 2"/>
          <p:cNvSpPr>
            <a:spLocks noGrp="1"/>
          </p:cNvSpPr>
          <p:nvPr>
            <p:ph idx="1"/>
          </p:nvPr>
        </p:nvSpPr>
        <p:spPr>
          <a:xfrm>
            <a:off x="0" y="1219200"/>
            <a:ext cx="6172200" cy="4800600"/>
          </a:xfrm>
        </p:spPr>
        <p:txBody>
          <a:bodyPr>
            <a:normAutofit fontScale="47500" lnSpcReduction="20000"/>
          </a:bodyPr>
          <a:lstStyle/>
          <a:p>
            <a:pPr>
              <a:buNone/>
            </a:pPr>
            <a:r>
              <a:rPr lang="en-US" b="1" dirty="0" smtClean="0"/>
              <a:t>	</a:t>
            </a:r>
            <a:r>
              <a:rPr lang="en-US" sz="3400" b="1" dirty="0" smtClean="0">
                <a:solidFill>
                  <a:schemeClr val="accent1">
                    <a:lumMod val="75000"/>
                  </a:schemeClr>
                </a:solidFill>
              </a:rPr>
              <a:t>SAFETECH </a:t>
            </a:r>
            <a:r>
              <a:rPr lang="en-US" sz="3400" b="1" dirty="0">
                <a:solidFill>
                  <a:schemeClr val="accent1">
                    <a:lumMod val="75000"/>
                  </a:schemeClr>
                </a:solidFill>
              </a:rPr>
              <a:t>HOUSING </a:t>
            </a:r>
            <a:r>
              <a:rPr lang="en-US" sz="3400" b="1" dirty="0" err="1"/>
              <a:t>Liftable</a:t>
            </a:r>
            <a:r>
              <a:rPr lang="en-US" sz="3400" b="1" dirty="0"/>
              <a:t> cabins gives you a ready to move in solution to all your construction needs.</a:t>
            </a:r>
            <a:r>
              <a:rPr lang="en-US" sz="3400" b="1" dirty="0" smtClean="0"/>
              <a:t/>
            </a:r>
            <a:br>
              <a:rPr lang="en-US" sz="3400" b="1" dirty="0" smtClean="0"/>
            </a:br>
            <a:r>
              <a:rPr lang="en-US" sz="3400" b="1" dirty="0"/>
              <a:t>With its unique design &amp; technology, SAFETECH HOUSING turn out to be the largest manufacturer &amp; supplier of insulated </a:t>
            </a:r>
            <a:r>
              <a:rPr lang="en-US" sz="3400" b="1" dirty="0" err="1"/>
              <a:t>Liftable</a:t>
            </a:r>
            <a:r>
              <a:rPr lang="en-US" sz="3400" b="1" dirty="0"/>
              <a:t> cabins which can be use for various applications like container offices, portable cabins, bunk houses, movable cabins, mobile shelters, portable toilets etc. These </a:t>
            </a:r>
            <a:r>
              <a:rPr lang="en-US" sz="3400" b="1" dirty="0" err="1"/>
              <a:t>Liftable</a:t>
            </a:r>
            <a:r>
              <a:rPr lang="en-US" sz="3400" b="1" dirty="0"/>
              <a:t> cabins can be designed to complement existing facilities or provide a modern appearance. These cabins are the most convenient &amp; optimal solutions, where the use of such cabin is frequent because it can be easily lifted and shifted to another place. SAFETECH </a:t>
            </a:r>
            <a:r>
              <a:rPr lang="en-US" sz="3400" b="1" dirty="0" err="1"/>
              <a:t>Liftable</a:t>
            </a:r>
            <a:r>
              <a:rPr lang="en-US" sz="3400" b="1" dirty="0"/>
              <a:t> cabins are designed &amp; developed on the basis of ISO specifications &amp; user friendly conditions for end use keeping in mind the structural stability, earth quake resistant, weather resistant, leak resistant &amp; faultless operation under extreme climatic condition. There is no compromise on specification either: the flexibility, the load bearing capacity of the cabin. The side walls &amp; ceiling of the cabins are made up of insulated PUF/EPS panels which make them best suited to hot region as well as cold region too. SAFETECH </a:t>
            </a:r>
            <a:r>
              <a:rPr lang="en-US" sz="3400" b="1" dirty="0" err="1"/>
              <a:t>Liftable</a:t>
            </a:r>
            <a:r>
              <a:rPr lang="en-US" sz="3400" b="1" dirty="0"/>
              <a:t> cabins gives you a ready to move in solution to all your construction needs.</a:t>
            </a:r>
          </a:p>
        </p:txBody>
      </p:sp>
      <p:pic>
        <p:nvPicPr>
          <p:cNvPr id="4" name="Picture 3" descr="unnamed13.jpg"/>
          <p:cNvPicPr>
            <a:picLocks noChangeAspect="1"/>
          </p:cNvPicPr>
          <p:nvPr/>
        </p:nvPicPr>
        <p:blipFill>
          <a:blip r:embed="rId3"/>
          <a:stretch>
            <a:fillRect/>
          </a:stretch>
        </p:blipFill>
        <p:spPr>
          <a:xfrm>
            <a:off x="6248400" y="1295400"/>
            <a:ext cx="2724150" cy="1724025"/>
          </a:xfrm>
          <a:prstGeom prst="rect">
            <a:avLst/>
          </a:prstGeom>
        </p:spPr>
      </p:pic>
      <p:pic>
        <p:nvPicPr>
          <p:cNvPr id="5" name="Picture 4" descr="unnamed131.jpg"/>
          <p:cNvPicPr>
            <a:picLocks noChangeAspect="1"/>
          </p:cNvPicPr>
          <p:nvPr/>
        </p:nvPicPr>
        <p:blipFill>
          <a:blip r:embed="rId4"/>
          <a:stretch>
            <a:fillRect/>
          </a:stretch>
        </p:blipFill>
        <p:spPr>
          <a:xfrm>
            <a:off x="6172200" y="3505200"/>
            <a:ext cx="2724150" cy="1724025"/>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solidFill>
                  <a:schemeClr val="accent1">
                    <a:lumMod val="75000"/>
                  </a:schemeClr>
                </a:solidFill>
              </a:rPr>
              <a:t>Portable Toilets</a:t>
            </a:r>
            <a:r>
              <a:rPr lang="en-US" dirty="0"/>
              <a:t/>
            </a:r>
            <a:br>
              <a:rPr lang="en-US" dirty="0"/>
            </a:br>
            <a:endParaRPr lang="en-US" dirty="0"/>
          </a:p>
        </p:txBody>
      </p:sp>
      <p:sp>
        <p:nvSpPr>
          <p:cNvPr id="3" name="Content Placeholder 2"/>
          <p:cNvSpPr>
            <a:spLocks noGrp="1"/>
          </p:cNvSpPr>
          <p:nvPr>
            <p:ph idx="1"/>
          </p:nvPr>
        </p:nvSpPr>
        <p:spPr>
          <a:xfrm>
            <a:off x="0" y="1143000"/>
            <a:ext cx="6477000" cy="5715000"/>
          </a:xfrm>
        </p:spPr>
        <p:txBody>
          <a:bodyPr>
            <a:normAutofit fontScale="62500" lnSpcReduction="20000"/>
          </a:bodyPr>
          <a:lstStyle/>
          <a:p>
            <a:pPr>
              <a:buNone/>
            </a:pPr>
            <a:r>
              <a:rPr lang="en-US" b="1" dirty="0" smtClean="0">
                <a:solidFill>
                  <a:schemeClr val="accent1">
                    <a:lumMod val="75000"/>
                  </a:schemeClr>
                </a:solidFill>
              </a:rPr>
              <a:t>	</a:t>
            </a:r>
            <a:r>
              <a:rPr lang="en-US" b="1" u="sng" dirty="0" smtClean="0">
                <a:solidFill>
                  <a:schemeClr val="accent1">
                    <a:lumMod val="75000"/>
                  </a:schemeClr>
                </a:solidFill>
              </a:rPr>
              <a:t>Features</a:t>
            </a:r>
          </a:p>
          <a:p>
            <a:pPr>
              <a:buNone/>
            </a:pPr>
            <a:r>
              <a:rPr lang="en-US" b="1" dirty="0" smtClean="0"/>
              <a:t/>
            </a:r>
            <a:br>
              <a:rPr lang="en-US" b="1" dirty="0" smtClean="0"/>
            </a:br>
            <a:r>
              <a:rPr lang="en-US" b="1" dirty="0"/>
              <a:t>→ No civil foundation is required; it can be easily placed on a plain surface.</a:t>
            </a:r>
            <a:r>
              <a:rPr lang="en-US" b="1" dirty="0" smtClean="0"/>
              <a:t/>
            </a:r>
            <a:br>
              <a:rPr lang="en-US" b="1" dirty="0" smtClean="0"/>
            </a:br>
            <a:r>
              <a:rPr lang="en-US" b="1" dirty="0"/>
              <a:t>→ Complete maintenance free, even though no paint is required, because the surface of the wall and roof is made up of Pre-Painted Galvanized iron sheet (PPGI).</a:t>
            </a:r>
            <a:r>
              <a:rPr lang="en-US" b="1" dirty="0" smtClean="0"/>
              <a:t/>
            </a:r>
            <a:br>
              <a:rPr lang="en-US" b="1" dirty="0" smtClean="0"/>
            </a:br>
            <a:r>
              <a:rPr lang="en-US" b="1" dirty="0"/>
              <a:t>→ Fixing of smoke detectors, fire fighting equipments, AC's are easily possible for safety and better facilities.</a:t>
            </a:r>
            <a:r>
              <a:rPr lang="en-US" b="1" dirty="0" smtClean="0"/>
              <a:t/>
            </a:r>
            <a:br>
              <a:rPr lang="en-US" b="1" dirty="0" smtClean="0"/>
            </a:br>
            <a:r>
              <a:rPr lang="en-US" b="1" dirty="0"/>
              <a:t>→ These </a:t>
            </a:r>
            <a:r>
              <a:rPr lang="en-US" b="1" dirty="0" err="1"/>
              <a:t>Liftable</a:t>
            </a:r>
            <a:r>
              <a:rPr lang="en-US" b="1" dirty="0"/>
              <a:t> cabins are insulated resulting to higher energy savings and more comfort in adverse conditions due to insulation</a:t>
            </a:r>
            <a:r>
              <a:rPr lang="en-US" b="1" dirty="0" smtClean="0"/>
              <a:t/>
            </a:r>
            <a:br>
              <a:rPr lang="en-US" b="1" dirty="0" smtClean="0"/>
            </a:br>
            <a:r>
              <a:rPr lang="en-US" b="1" dirty="0"/>
              <a:t>→ Complete earthquake resistant, weather resistant &amp; leak resistant.</a:t>
            </a:r>
            <a:r>
              <a:rPr lang="en-US" b="1" dirty="0" smtClean="0"/>
              <a:t/>
            </a:r>
            <a:br>
              <a:rPr lang="en-US" b="1" dirty="0" smtClean="0"/>
            </a:br>
            <a:r>
              <a:rPr lang="en-US" b="1" dirty="0"/>
              <a:t>→ Very economical &amp; durable.</a:t>
            </a:r>
            <a:r>
              <a:rPr lang="en-US" b="1" dirty="0" smtClean="0"/>
              <a:t/>
            </a:r>
            <a:br>
              <a:rPr lang="en-US" b="1" dirty="0" smtClean="0"/>
            </a:br>
            <a:r>
              <a:rPr lang="en-US" b="1" dirty="0"/>
              <a:t>→ It can also be dismantle &amp; re-assemble.</a:t>
            </a:r>
            <a:r>
              <a:rPr lang="en-US" b="1" dirty="0" smtClean="0"/>
              <a:t/>
            </a:r>
            <a:br>
              <a:rPr lang="en-US" b="1" dirty="0" smtClean="0"/>
            </a:br>
            <a:r>
              <a:rPr lang="en-US" b="1" dirty="0"/>
              <a:t>→ It can easily transported in truck in dismantle form where distance is too long which also saves your transportation cost.</a:t>
            </a:r>
          </a:p>
        </p:txBody>
      </p:sp>
      <p:pic>
        <p:nvPicPr>
          <p:cNvPr id="4" name="Picture 3" descr="unnamed132.jpg"/>
          <p:cNvPicPr>
            <a:picLocks noChangeAspect="1"/>
          </p:cNvPicPr>
          <p:nvPr/>
        </p:nvPicPr>
        <p:blipFill>
          <a:blip r:embed="rId3"/>
          <a:stretch>
            <a:fillRect/>
          </a:stretch>
        </p:blipFill>
        <p:spPr>
          <a:xfrm>
            <a:off x="6477000" y="1371600"/>
            <a:ext cx="2528493" cy="1600200"/>
          </a:xfrm>
          <a:prstGeom prst="rect">
            <a:avLst/>
          </a:prstGeom>
        </p:spPr>
      </p:pic>
      <p:pic>
        <p:nvPicPr>
          <p:cNvPr id="5" name="Picture 4" descr="unnamed133.jpg"/>
          <p:cNvPicPr>
            <a:picLocks noChangeAspect="1"/>
          </p:cNvPicPr>
          <p:nvPr/>
        </p:nvPicPr>
        <p:blipFill>
          <a:blip r:embed="rId4"/>
          <a:stretch>
            <a:fillRect/>
          </a:stretch>
        </p:blipFill>
        <p:spPr>
          <a:xfrm>
            <a:off x="6419850" y="3429000"/>
            <a:ext cx="2648896" cy="1676399"/>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chemeClr val="accent1">
                    <a:lumMod val="75000"/>
                  </a:schemeClr>
                </a:solidFill>
              </a:rPr>
              <a:t>Prefab Cottage</a:t>
            </a:r>
            <a:r>
              <a:rPr lang="en-US" dirty="0"/>
              <a:t/>
            </a:r>
            <a:br>
              <a:rPr lang="en-US" dirty="0"/>
            </a:br>
            <a:endParaRPr lang="en-US" dirty="0"/>
          </a:p>
        </p:txBody>
      </p:sp>
      <p:sp>
        <p:nvSpPr>
          <p:cNvPr id="3" name="Content Placeholder 2"/>
          <p:cNvSpPr>
            <a:spLocks noGrp="1"/>
          </p:cNvSpPr>
          <p:nvPr>
            <p:ph idx="1"/>
          </p:nvPr>
        </p:nvSpPr>
        <p:spPr>
          <a:xfrm>
            <a:off x="0" y="990600"/>
            <a:ext cx="5867400" cy="5867400"/>
          </a:xfrm>
        </p:spPr>
        <p:txBody>
          <a:bodyPr>
            <a:normAutofit fontScale="70000" lnSpcReduction="20000"/>
          </a:bodyPr>
          <a:lstStyle/>
          <a:p>
            <a:pPr>
              <a:buNone/>
            </a:pPr>
            <a:r>
              <a:rPr lang="en-US" dirty="0" smtClean="0"/>
              <a:t>	</a:t>
            </a:r>
            <a:r>
              <a:rPr lang="en-US" b="1" dirty="0" smtClean="0"/>
              <a:t>Assisted </a:t>
            </a:r>
            <a:r>
              <a:rPr lang="en-US" b="1" dirty="0"/>
              <a:t>by the vast industry understanding, we have been able to present Prefab Cottage. Our provided products are obtainable in several provisions so as to fulfill the necessity of patrons. These products are fabricated and developed at well-furnished production unit by making use of supreme-grade raw material and with the help of hi-tech machines. Also, offered products are tested on numerous quality restrictions to confirm its quality at patrons end. </a:t>
            </a:r>
            <a:r>
              <a:rPr lang="en-US" b="1" dirty="0" smtClean="0"/>
              <a:t/>
            </a:r>
            <a:br>
              <a:rPr lang="en-US" b="1" dirty="0" smtClean="0"/>
            </a:br>
            <a:r>
              <a:rPr lang="en-US" b="1" dirty="0" smtClean="0"/>
              <a:t/>
            </a:r>
            <a:br>
              <a:rPr lang="en-US" b="1" dirty="0" smtClean="0"/>
            </a:br>
            <a:r>
              <a:rPr lang="en-US" b="1" u="sng" dirty="0">
                <a:solidFill>
                  <a:schemeClr val="accent1">
                    <a:lumMod val="75000"/>
                  </a:schemeClr>
                </a:solidFill>
              </a:rPr>
              <a:t>Features</a:t>
            </a:r>
            <a:r>
              <a:rPr lang="en-US" b="1" u="sng" dirty="0" smtClean="0">
                <a:solidFill>
                  <a:schemeClr val="accent1">
                    <a:lumMod val="75000"/>
                  </a:schemeClr>
                </a:solidFill>
              </a:rPr>
              <a:t>:</a:t>
            </a:r>
          </a:p>
          <a:p>
            <a:pPr>
              <a:buNone/>
            </a:pPr>
            <a:r>
              <a:rPr lang="en-US" b="1" dirty="0" smtClean="0"/>
              <a:t/>
            </a:r>
            <a:br>
              <a:rPr lang="en-US" b="1" dirty="0" smtClean="0"/>
            </a:br>
            <a:r>
              <a:rPr lang="en-US" b="1" dirty="0"/>
              <a:t>→ Perfect finish</a:t>
            </a:r>
            <a:r>
              <a:rPr lang="en-US" b="1" dirty="0" smtClean="0"/>
              <a:t/>
            </a:r>
            <a:br>
              <a:rPr lang="en-US" b="1" dirty="0" smtClean="0"/>
            </a:br>
            <a:r>
              <a:rPr lang="en-US" b="1" dirty="0"/>
              <a:t>→ Light in weight</a:t>
            </a:r>
            <a:r>
              <a:rPr lang="en-US" b="1" dirty="0" smtClean="0"/>
              <a:t/>
            </a:r>
            <a:br>
              <a:rPr lang="en-US" b="1" dirty="0" smtClean="0"/>
            </a:br>
            <a:r>
              <a:rPr lang="en-US" b="1" dirty="0"/>
              <a:t>→ Easy installation</a:t>
            </a:r>
          </a:p>
        </p:txBody>
      </p:sp>
      <p:pic>
        <p:nvPicPr>
          <p:cNvPr id="4" name="Picture 3" descr="unnamed14.jpg"/>
          <p:cNvPicPr>
            <a:picLocks noChangeAspect="1"/>
          </p:cNvPicPr>
          <p:nvPr/>
        </p:nvPicPr>
        <p:blipFill>
          <a:blip r:embed="rId3"/>
          <a:stretch>
            <a:fillRect/>
          </a:stretch>
        </p:blipFill>
        <p:spPr>
          <a:xfrm>
            <a:off x="5943599" y="1143000"/>
            <a:ext cx="3069167" cy="2209800"/>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chemeClr val="accent1">
                    <a:lumMod val="75000"/>
                  </a:schemeClr>
                </a:solidFill>
              </a:rPr>
              <a:t>Prefabricated Warehouse</a:t>
            </a:r>
            <a:br>
              <a:rPr lang="en-US" b="1" u="sng" dirty="0">
                <a:solidFill>
                  <a:schemeClr val="accent1">
                    <a:lumMod val="75000"/>
                  </a:schemeClr>
                </a:solidFill>
              </a:rPr>
            </a:br>
            <a:endParaRPr lang="en-US" b="1" u="sng" dirty="0">
              <a:solidFill>
                <a:schemeClr val="accent1">
                  <a:lumMod val="75000"/>
                </a:schemeClr>
              </a:solidFill>
            </a:endParaRPr>
          </a:p>
        </p:txBody>
      </p:sp>
      <p:sp>
        <p:nvSpPr>
          <p:cNvPr id="3" name="Content Placeholder 2"/>
          <p:cNvSpPr>
            <a:spLocks noGrp="1"/>
          </p:cNvSpPr>
          <p:nvPr>
            <p:ph idx="1"/>
          </p:nvPr>
        </p:nvSpPr>
        <p:spPr>
          <a:xfrm>
            <a:off x="0" y="1066800"/>
            <a:ext cx="5867400" cy="5181600"/>
          </a:xfrm>
        </p:spPr>
        <p:txBody>
          <a:bodyPr>
            <a:normAutofit fontScale="77500" lnSpcReduction="20000"/>
          </a:bodyPr>
          <a:lstStyle/>
          <a:p>
            <a:pPr>
              <a:buNone/>
            </a:pPr>
            <a:r>
              <a:rPr lang="en-US" b="1" dirty="0" smtClean="0"/>
              <a:t>	Owing </a:t>
            </a:r>
            <a:r>
              <a:rPr lang="en-US" b="1" dirty="0"/>
              <a:t>to rich industrial experience, we are involved in presenting a huge array of Prefabricated Warehouse. This Prefabricated Warehouse is known for their optimum quality and durability. We provide these products to customers at market leading prices. Moreover, we provide these products to customers as per their requirements and needs. </a:t>
            </a:r>
            <a:r>
              <a:rPr lang="en-US" b="1" dirty="0" smtClean="0"/>
              <a:t/>
            </a:r>
            <a:br>
              <a:rPr lang="en-US" b="1" dirty="0" smtClean="0"/>
            </a:br>
            <a:r>
              <a:rPr lang="en-US" b="1" dirty="0" smtClean="0"/>
              <a:t/>
            </a:r>
            <a:br>
              <a:rPr lang="en-US" b="1" dirty="0" smtClean="0"/>
            </a:br>
            <a:r>
              <a:rPr lang="en-US" b="1" u="sng" dirty="0">
                <a:solidFill>
                  <a:schemeClr val="accent1">
                    <a:lumMod val="75000"/>
                  </a:schemeClr>
                </a:solidFill>
              </a:rPr>
              <a:t>Features</a:t>
            </a:r>
            <a:r>
              <a:rPr lang="en-US" b="1" u="sng" dirty="0" smtClean="0">
                <a:solidFill>
                  <a:schemeClr val="accent1">
                    <a:lumMod val="75000"/>
                  </a:schemeClr>
                </a:solidFill>
              </a:rPr>
              <a:t>:</a:t>
            </a:r>
          </a:p>
          <a:p>
            <a:pPr>
              <a:buNone/>
            </a:pPr>
            <a:r>
              <a:rPr lang="en-US" b="1" dirty="0" smtClean="0"/>
              <a:t/>
            </a:r>
            <a:br>
              <a:rPr lang="en-US" b="1" dirty="0" smtClean="0"/>
            </a:br>
            <a:r>
              <a:rPr lang="en-US" b="1" dirty="0"/>
              <a:t>→ Top notch performance</a:t>
            </a:r>
            <a:r>
              <a:rPr lang="en-US" b="1" dirty="0" smtClean="0"/>
              <a:t/>
            </a:r>
            <a:br>
              <a:rPr lang="en-US" b="1" dirty="0" smtClean="0"/>
            </a:br>
            <a:r>
              <a:rPr lang="en-US" b="1" dirty="0"/>
              <a:t>→ Easy installation</a:t>
            </a:r>
            <a:r>
              <a:rPr lang="en-US" b="1" dirty="0" smtClean="0"/>
              <a:t/>
            </a:r>
            <a:br>
              <a:rPr lang="en-US" b="1" dirty="0" smtClean="0"/>
            </a:br>
            <a:r>
              <a:rPr lang="en-US" b="1" dirty="0"/>
              <a:t>→ Supreme strength</a:t>
            </a:r>
          </a:p>
        </p:txBody>
      </p:sp>
      <p:pic>
        <p:nvPicPr>
          <p:cNvPr id="4" name="Picture 3" descr="unnamed15.jpg"/>
          <p:cNvPicPr>
            <a:picLocks noChangeAspect="1"/>
          </p:cNvPicPr>
          <p:nvPr/>
        </p:nvPicPr>
        <p:blipFill>
          <a:blip r:embed="rId3"/>
          <a:stretch>
            <a:fillRect/>
          </a:stretch>
        </p:blipFill>
        <p:spPr>
          <a:xfrm>
            <a:off x="5863166" y="990600"/>
            <a:ext cx="3175001" cy="2286000"/>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772400" cy="609599"/>
          </a:xfrm>
        </p:spPr>
        <p:txBody>
          <a:bodyPr>
            <a:noAutofit/>
          </a:bodyPr>
          <a:lstStyle/>
          <a:p>
            <a:r>
              <a:rPr lang="en-US" sz="4000" b="1" u="sng" dirty="0" smtClean="0">
                <a:solidFill>
                  <a:schemeClr val="accent1">
                    <a:lumMod val="75000"/>
                  </a:schemeClr>
                </a:solidFill>
              </a:rPr>
              <a:t>Prefabricated Hospitals</a:t>
            </a:r>
            <a:endParaRPr lang="en-US" sz="4000" b="1" u="sng" dirty="0">
              <a:solidFill>
                <a:schemeClr val="accent1">
                  <a:lumMod val="75000"/>
                </a:schemeClr>
              </a:solidFill>
            </a:endParaRPr>
          </a:p>
        </p:txBody>
      </p:sp>
      <p:sp>
        <p:nvSpPr>
          <p:cNvPr id="3" name="Subtitle 2"/>
          <p:cNvSpPr>
            <a:spLocks noGrp="1"/>
          </p:cNvSpPr>
          <p:nvPr>
            <p:ph type="subTitle" idx="1"/>
          </p:nvPr>
        </p:nvSpPr>
        <p:spPr>
          <a:xfrm>
            <a:off x="0" y="1295400"/>
            <a:ext cx="6248400" cy="5029200"/>
          </a:xfrm>
        </p:spPr>
        <p:txBody>
          <a:bodyPr>
            <a:normAutofit fontScale="70000" lnSpcReduction="20000"/>
          </a:bodyPr>
          <a:lstStyle/>
          <a:p>
            <a:pPr algn="l"/>
            <a:r>
              <a:rPr lang="en-US" b="1" dirty="0">
                <a:solidFill>
                  <a:schemeClr val="tx1"/>
                </a:solidFill>
              </a:rPr>
              <a:t>This department identifies and manufactures furniture and medical support systems that go into the making of a hospital, like hospital beds, tables chairs and various other support systems used in cabins, O.T or the stores. We can design, fabricate or modify medical aids like walkers, crutches or special trolleys which might be needed for specific needs of a trauma care unit, a burn unit or a female ward, like a specially designed toilet seat and support for the old or retarded. Our strength in this area comes from our industrial design department which has been involved in designing and developing various products ranging from high tech safety scalpel, to specialized tools, machines, and custom made electro mechanical equipments made from materials ranging from plastics to aluminum castings and sheet metals.</a:t>
            </a:r>
          </a:p>
          <a:p>
            <a:endParaRPr lang="en-US" dirty="0"/>
          </a:p>
        </p:txBody>
      </p:sp>
      <p:pic>
        <p:nvPicPr>
          <p:cNvPr id="4" name="Picture 3" descr="pic1.jpg"/>
          <p:cNvPicPr>
            <a:picLocks noChangeAspect="1"/>
          </p:cNvPicPr>
          <p:nvPr/>
        </p:nvPicPr>
        <p:blipFill>
          <a:blip r:embed="rId3"/>
          <a:stretch>
            <a:fillRect/>
          </a:stretch>
        </p:blipFill>
        <p:spPr>
          <a:xfrm>
            <a:off x="6180665" y="1066800"/>
            <a:ext cx="2963334" cy="21336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80665" y="3733800"/>
            <a:ext cx="2799576" cy="1657349"/>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r>
              <a:rPr lang="en-US" b="1" u="sng" dirty="0">
                <a:solidFill>
                  <a:schemeClr val="accent1">
                    <a:lumMod val="75000"/>
                  </a:schemeClr>
                </a:solidFill>
              </a:rPr>
              <a:t>Guard Rooms</a:t>
            </a:r>
            <a:r>
              <a:rPr lang="en-US" dirty="0"/>
              <a:t/>
            </a:r>
            <a:br>
              <a:rPr lang="en-US" dirty="0"/>
            </a:br>
            <a:endParaRPr lang="en-US" dirty="0"/>
          </a:p>
        </p:txBody>
      </p:sp>
      <p:sp>
        <p:nvSpPr>
          <p:cNvPr id="3" name="Content Placeholder 2"/>
          <p:cNvSpPr>
            <a:spLocks noGrp="1"/>
          </p:cNvSpPr>
          <p:nvPr>
            <p:ph idx="1"/>
          </p:nvPr>
        </p:nvSpPr>
        <p:spPr>
          <a:xfrm>
            <a:off x="0" y="1066800"/>
            <a:ext cx="5791200" cy="5791200"/>
          </a:xfrm>
        </p:spPr>
        <p:txBody>
          <a:bodyPr>
            <a:normAutofit fontScale="85000" lnSpcReduction="20000"/>
          </a:bodyPr>
          <a:lstStyle/>
          <a:p>
            <a:pPr>
              <a:buNone/>
            </a:pPr>
            <a:r>
              <a:rPr lang="en-US" dirty="0" smtClean="0"/>
              <a:t>	</a:t>
            </a:r>
            <a:r>
              <a:rPr lang="en-US" b="1" dirty="0" smtClean="0"/>
              <a:t>We </a:t>
            </a:r>
            <a:r>
              <a:rPr lang="en-US" b="1" dirty="0"/>
              <a:t>are manufacturer and supplier of Guard Room for Security Guard that is precisely manufactured using utmost-grade raw material and the latest technology in tandem with set industrial norms. Owing to its durable finish and robust construction, our offered Guard Room is highly demanded among our precious clients. </a:t>
            </a:r>
            <a:r>
              <a:rPr lang="en-US" b="1" dirty="0" smtClean="0"/>
              <a:t/>
            </a:r>
            <a:br>
              <a:rPr lang="en-US" b="1" dirty="0" smtClean="0"/>
            </a:br>
            <a:r>
              <a:rPr lang="en-US" b="1" u="sng" dirty="0" smtClean="0">
                <a:solidFill>
                  <a:schemeClr val="accent1">
                    <a:lumMod val="75000"/>
                  </a:schemeClr>
                </a:solidFill>
              </a:rPr>
              <a:t/>
            </a:r>
            <a:br>
              <a:rPr lang="en-US" b="1" u="sng" dirty="0" smtClean="0">
                <a:solidFill>
                  <a:schemeClr val="accent1">
                    <a:lumMod val="75000"/>
                  </a:schemeClr>
                </a:solidFill>
              </a:rPr>
            </a:br>
            <a:r>
              <a:rPr lang="en-US" b="1" u="sng" dirty="0">
                <a:solidFill>
                  <a:schemeClr val="accent1">
                    <a:lumMod val="75000"/>
                  </a:schemeClr>
                </a:solidFill>
              </a:rPr>
              <a:t>Features</a:t>
            </a:r>
            <a:r>
              <a:rPr lang="en-US" b="1" u="sng" dirty="0" smtClean="0">
                <a:solidFill>
                  <a:schemeClr val="accent1">
                    <a:lumMod val="75000"/>
                  </a:schemeClr>
                </a:solidFill>
              </a:rPr>
              <a:t>:</a:t>
            </a:r>
          </a:p>
          <a:p>
            <a:pPr>
              <a:buNone/>
            </a:pPr>
            <a:r>
              <a:rPr lang="en-US" b="1" dirty="0" smtClean="0"/>
              <a:t/>
            </a:r>
            <a:br>
              <a:rPr lang="en-US" b="1" dirty="0" smtClean="0"/>
            </a:br>
            <a:r>
              <a:rPr lang="en-US" b="1" dirty="0"/>
              <a:t>→ Long service life</a:t>
            </a:r>
            <a:r>
              <a:rPr lang="en-US" b="1" dirty="0" smtClean="0"/>
              <a:t/>
            </a:r>
            <a:br>
              <a:rPr lang="en-US" b="1" dirty="0" smtClean="0"/>
            </a:br>
            <a:r>
              <a:rPr lang="en-US" b="1" dirty="0"/>
              <a:t>→ Easy to clean</a:t>
            </a:r>
            <a:r>
              <a:rPr lang="en-US" b="1" dirty="0" smtClean="0"/>
              <a:t/>
            </a:r>
            <a:br>
              <a:rPr lang="en-US" b="1" dirty="0" smtClean="0"/>
            </a:br>
            <a:r>
              <a:rPr lang="en-US" b="1" dirty="0"/>
              <a:t>→ Corrosion resistant</a:t>
            </a:r>
          </a:p>
        </p:txBody>
      </p:sp>
      <p:pic>
        <p:nvPicPr>
          <p:cNvPr id="4" name="Picture 3" descr="unnamed16.jpg"/>
          <p:cNvPicPr>
            <a:picLocks noChangeAspect="1"/>
          </p:cNvPicPr>
          <p:nvPr/>
        </p:nvPicPr>
        <p:blipFill>
          <a:blip r:embed="rId3"/>
          <a:stretch>
            <a:fillRect/>
          </a:stretch>
        </p:blipFill>
        <p:spPr>
          <a:xfrm>
            <a:off x="5943600" y="1219200"/>
            <a:ext cx="2963333" cy="2133600"/>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fontScale="90000"/>
          </a:bodyPr>
          <a:lstStyle/>
          <a:p>
            <a:r>
              <a:rPr lang="en-US" b="1" u="sng" dirty="0">
                <a:solidFill>
                  <a:schemeClr val="accent1">
                    <a:lumMod val="75000"/>
                  </a:schemeClr>
                </a:solidFill>
              </a:rPr>
              <a:t>Prefabricated Double Storey Structure</a:t>
            </a:r>
            <a:br>
              <a:rPr lang="en-US" b="1" u="sng" dirty="0">
                <a:solidFill>
                  <a:schemeClr val="accent1">
                    <a:lumMod val="75000"/>
                  </a:schemeClr>
                </a:solidFill>
              </a:rPr>
            </a:br>
            <a:endParaRPr lang="en-US" b="1" u="sng" dirty="0">
              <a:solidFill>
                <a:schemeClr val="accent1">
                  <a:lumMod val="75000"/>
                </a:schemeClr>
              </a:solidFill>
            </a:endParaRPr>
          </a:p>
        </p:txBody>
      </p:sp>
      <p:sp>
        <p:nvSpPr>
          <p:cNvPr id="3" name="Content Placeholder 2"/>
          <p:cNvSpPr>
            <a:spLocks noGrp="1"/>
          </p:cNvSpPr>
          <p:nvPr>
            <p:ph idx="1"/>
          </p:nvPr>
        </p:nvSpPr>
        <p:spPr>
          <a:xfrm>
            <a:off x="0" y="1143000"/>
            <a:ext cx="6096000" cy="5334000"/>
          </a:xfrm>
        </p:spPr>
        <p:txBody>
          <a:bodyPr>
            <a:normAutofit fontScale="25000" lnSpcReduction="20000"/>
          </a:bodyPr>
          <a:lstStyle/>
          <a:p>
            <a:pPr>
              <a:buNone/>
            </a:pPr>
            <a:r>
              <a:rPr lang="en-US" b="1" dirty="0" smtClean="0">
                <a:solidFill>
                  <a:schemeClr val="accent1">
                    <a:lumMod val="75000"/>
                  </a:schemeClr>
                </a:solidFill>
              </a:rPr>
              <a:t>	</a:t>
            </a:r>
            <a:r>
              <a:rPr lang="en-US" sz="7200" b="1" dirty="0" smtClean="0">
                <a:solidFill>
                  <a:schemeClr val="accent1">
                    <a:lumMod val="75000"/>
                  </a:schemeClr>
                </a:solidFill>
              </a:rPr>
              <a:t>SAFETECH </a:t>
            </a:r>
            <a:r>
              <a:rPr lang="en-US" sz="7200" b="1" dirty="0">
                <a:solidFill>
                  <a:schemeClr val="accent1">
                    <a:lumMod val="75000"/>
                  </a:schemeClr>
                </a:solidFill>
              </a:rPr>
              <a:t>HOUSING</a:t>
            </a:r>
            <a:r>
              <a:rPr lang="en-US" sz="7200" b="1" dirty="0"/>
              <a:t> offers G+1, G+2, structures for </a:t>
            </a:r>
            <a:r>
              <a:rPr lang="en-US" sz="7200" b="1" dirty="0" err="1"/>
              <a:t>labour</a:t>
            </a:r>
            <a:r>
              <a:rPr lang="en-US" sz="7200" b="1" dirty="0"/>
              <a:t> accommodation in case of scarcity of land with PUF/EPS insulated panels.</a:t>
            </a:r>
            <a:r>
              <a:rPr lang="en-US" sz="7200" b="1" dirty="0" smtClean="0"/>
              <a:t/>
            </a:r>
            <a:br>
              <a:rPr lang="en-US" sz="7200" b="1" dirty="0" smtClean="0"/>
            </a:br>
            <a:r>
              <a:rPr lang="en-US" sz="7200" b="1" dirty="0" err="1" smtClean="0"/>
              <a:t>Safetech</a:t>
            </a:r>
            <a:r>
              <a:rPr lang="en-US" sz="7200" b="1" dirty="0" smtClean="0"/>
              <a:t> with </a:t>
            </a:r>
            <a:r>
              <a:rPr lang="en-US" sz="7200" b="1" dirty="0"/>
              <a:t>its superlative quality, best designing &amp; quick service, it turn out to be the leading manufacturer &amp; supplier of quality G+1 building, G+2 building, multi storey building for various applications like, project offices, staff accommodation, workers accommodation, </a:t>
            </a:r>
            <a:r>
              <a:rPr lang="en-US" sz="7200" b="1" dirty="0" err="1"/>
              <a:t>labour</a:t>
            </a:r>
            <a:r>
              <a:rPr lang="en-US" sz="7200" b="1" dirty="0"/>
              <a:t> accommodation etc. Moreover these multi structure buildings are made up of PUF/EPS insulated panels, so it is best suited for the harsh environmental condition. </a:t>
            </a:r>
            <a:r>
              <a:rPr lang="en-US" sz="7200" b="1" dirty="0" smtClean="0"/>
              <a:t/>
            </a:r>
            <a:br>
              <a:rPr lang="en-US" sz="7200" b="1" dirty="0" smtClean="0"/>
            </a:br>
            <a:r>
              <a:rPr lang="en-US" sz="7200" b="1" dirty="0" smtClean="0"/>
              <a:t/>
            </a:r>
            <a:br>
              <a:rPr lang="en-US" sz="7200" b="1" dirty="0" smtClean="0"/>
            </a:br>
            <a:r>
              <a:rPr lang="en-US" sz="7200" b="1" dirty="0"/>
              <a:t>SAFETECH designs &amp; develops the structural framework for these multi storey buildings considering the wind load, live load, dead load &amp; seismic zone etc. These double storey structures can be designed to complement existing facilities or provide a modern appearance. </a:t>
            </a:r>
            <a:r>
              <a:rPr lang="en-US" sz="7200" b="1" dirty="0" err="1" smtClean="0"/>
              <a:t>Safetech</a:t>
            </a:r>
            <a:r>
              <a:rPr lang="en-US" sz="7200" b="1" dirty="0" smtClean="0"/>
              <a:t> designs </a:t>
            </a:r>
            <a:r>
              <a:rPr lang="en-US" sz="7200" b="1" dirty="0"/>
              <a:t>a customized layout for all it clients as per their requirement &amp; land availability. While designing the </a:t>
            </a:r>
            <a:r>
              <a:rPr lang="en-US" sz="7200" b="1" dirty="0" err="1"/>
              <a:t>labour</a:t>
            </a:r>
            <a:r>
              <a:rPr lang="en-US" sz="7200" b="1" dirty="0"/>
              <a:t> hutment, we consider factors like natural daylight, proper ventilation for fresh air. </a:t>
            </a:r>
            <a:r>
              <a:rPr lang="en-US" sz="7200" dirty="0" smtClean="0"/>
              <a:t/>
            </a:r>
            <a:br>
              <a:rPr lang="en-US" sz="7200" dirty="0" smtClean="0"/>
            </a:br>
            <a:r>
              <a:rPr lang="en-US" sz="5500" dirty="0" smtClean="0"/>
              <a:t/>
            </a:r>
            <a:br>
              <a:rPr lang="en-US" sz="5500" dirty="0" smtClean="0"/>
            </a:br>
            <a:endParaRPr lang="en-US" sz="5500" dirty="0"/>
          </a:p>
        </p:txBody>
      </p:sp>
      <p:pic>
        <p:nvPicPr>
          <p:cNvPr id="4" name="Picture 3" descr="unnamed17.jpg"/>
          <p:cNvPicPr>
            <a:picLocks noChangeAspect="1"/>
          </p:cNvPicPr>
          <p:nvPr/>
        </p:nvPicPr>
        <p:blipFill>
          <a:blip r:embed="rId3"/>
          <a:stretch>
            <a:fillRect/>
          </a:stretch>
        </p:blipFill>
        <p:spPr>
          <a:xfrm>
            <a:off x="6096000" y="1219200"/>
            <a:ext cx="2724150" cy="1724025"/>
          </a:xfrm>
          <a:prstGeom prst="rect">
            <a:avLst/>
          </a:prstGeom>
        </p:spPr>
      </p:pic>
      <p:pic>
        <p:nvPicPr>
          <p:cNvPr id="5" name="Picture 4" descr="unnamed171.jpg"/>
          <p:cNvPicPr>
            <a:picLocks noChangeAspect="1"/>
          </p:cNvPicPr>
          <p:nvPr/>
        </p:nvPicPr>
        <p:blipFill>
          <a:blip r:embed="rId4"/>
          <a:stretch>
            <a:fillRect/>
          </a:stretch>
        </p:blipFill>
        <p:spPr>
          <a:xfrm>
            <a:off x="6096000" y="3657600"/>
            <a:ext cx="2724150" cy="1724025"/>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b="1" u="sng" dirty="0">
                <a:solidFill>
                  <a:schemeClr val="accent1">
                    <a:lumMod val="75000"/>
                  </a:schemeClr>
                </a:solidFill>
              </a:rPr>
              <a:t>Prefabricated Double Storey Structure</a:t>
            </a:r>
            <a:br>
              <a:rPr lang="en-US" b="1" u="sng" dirty="0">
                <a:solidFill>
                  <a:schemeClr val="accent1">
                    <a:lumMod val="75000"/>
                  </a:schemeClr>
                </a:solidFill>
              </a:rPr>
            </a:br>
            <a:endParaRPr lang="en-US" b="1" u="sng" dirty="0">
              <a:solidFill>
                <a:schemeClr val="accent1">
                  <a:lumMod val="75000"/>
                </a:schemeClr>
              </a:solidFill>
            </a:endParaRPr>
          </a:p>
        </p:txBody>
      </p:sp>
      <p:sp>
        <p:nvSpPr>
          <p:cNvPr id="3" name="Content Placeholder 2"/>
          <p:cNvSpPr>
            <a:spLocks noGrp="1"/>
          </p:cNvSpPr>
          <p:nvPr>
            <p:ph idx="1"/>
          </p:nvPr>
        </p:nvSpPr>
        <p:spPr>
          <a:xfrm>
            <a:off x="0" y="1295400"/>
            <a:ext cx="6019800" cy="5562600"/>
          </a:xfrm>
        </p:spPr>
        <p:txBody>
          <a:bodyPr>
            <a:normAutofit fontScale="25000" lnSpcReduction="20000"/>
          </a:bodyPr>
          <a:lstStyle/>
          <a:p>
            <a:pPr>
              <a:buNone/>
            </a:pPr>
            <a:r>
              <a:rPr lang="en-US" sz="4300" dirty="0" smtClean="0"/>
              <a:t>	</a:t>
            </a:r>
            <a:r>
              <a:rPr lang="en-US" sz="5600" b="1" dirty="0" smtClean="0"/>
              <a:t>We offer the complete turnkey solution for </a:t>
            </a:r>
            <a:r>
              <a:rPr lang="en-US" sz="5600" b="1" dirty="0" err="1" smtClean="0"/>
              <a:t>labour</a:t>
            </a:r>
            <a:r>
              <a:rPr lang="en-US" sz="5600" b="1" dirty="0" smtClean="0"/>
              <a:t> hutment and workers accommodation under one roof starting from designing, fabrication, production till installation including electrical fittings, sanitary fittings, bunk beds etc which gives a client a ready to move in solution to all their construction needs. A quick multi storey building with thermal &amp; acoustic insulation, with the possibility to relocate &amp; expansion is available at very economical rate.</a:t>
            </a:r>
            <a:br>
              <a:rPr lang="en-US" sz="5600" b="1" dirty="0" smtClean="0"/>
            </a:br>
            <a:r>
              <a:rPr lang="en-US" sz="5600" b="1" u="sng" dirty="0" smtClean="0">
                <a:solidFill>
                  <a:schemeClr val="accent1">
                    <a:lumMod val="75000"/>
                  </a:schemeClr>
                </a:solidFill>
              </a:rPr>
              <a:t/>
            </a:r>
            <a:br>
              <a:rPr lang="en-US" sz="5600" b="1" u="sng" dirty="0" smtClean="0">
                <a:solidFill>
                  <a:schemeClr val="accent1">
                    <a:lumMod val="75000"/>
                  </a:schemeClr>
                </a:solidFill>
              </a:rPr>
            </a:br>
            <a:r>
              <a:rPr lang="en-US" sz="7200" b="1" u="sng" dirty="0" smtClean="0">
                <a:solidFill>
                  <a:schemeClr val="accent1">
                    <a:lumMod val="75000"/>
                  </a:schemeClr>
                </a:solidFill>
              </a:rPr>
              <a:t>Features:</a:t>
            </a:r>
          </a:p>
          <a:p>
            <a:pPr>
              <a:buNone/>
            </a:pPr>
            <a:r>
              <a:rPr lang="en-US" sz="5600" b="1" dirty="0" smtClean="0"/>
              <a:t/>
            </a:r>
            <a:br>
              <a:rPr lang="en-US" sz="5600" b="1" dirty="0" smtClean="0"/>
            </a:br>
            <a:r>
              <a:rPr lang="en-US" sz="5600" b="1" dirty="0" smtClean="0"/>
              <a:t>→ Custom Built &amp; Pre-Engineered construction with insulated panels.</a:t>
            </a:r>
            <a:br>
              <a:rPr lang="en-US" sz="5600" b="1" dirty="0" smtClean="0"/>
            </a:br>
            <a:r>
              <a:rPr lang="en-US" sz="5600" b="1" dirty="0" smtClean="0"/>
              <a:t>→ Customized design as per clients requirement &amp; land availability.</a:t>
            </a:r>
            <a:br>
              <a:rPr lang="en-US" sz="5600" b="1" dirty="0" smtClean="0"/>
            </a:br>
            <a:r>
              <a:rPr lang="en-US" sz="5600" b="1" dirty="0" smtClean="0"/>
              <a:t>→ Options available with various finishes like PPGI/PPGI, PPGI/PPGL, PPGI/GI with paint on one side, PPGI/Cement Bonded particle Board.</a:t>
            </a:r>
            <a:br>
              <a:rPr lang="en-US" sz="5600" b="1" dirty="0" smtClean="0"/>
            </a:br>
            <a:r>
              <a:rPr lang="en-US" sz="5600" b="1" dirty="0" smtClean="0"/>
              <a:t>→ Walls of different height, yet sturdy &amp; strong construction.</a:t>
            </a:r>
            <a:br>
              <a:rPr lang="en-US" sz="5600" b="1" dirty="0" smtClean="0"/>
            </a:br>
            <a:r>
              <a:rPr lang="en-US" sz="5600" b="1" dirty="0" smtClean="0"/>
              <a:t>→ Light weight panels which is easy to lift &amp; erect at any height on the roof too for extension purpose.</a:t>
            </a:r>
            <a:br>
              <a:rPr lang="en-US" sz="5600" b="1" dirty="0" smtClean="0"/>
            </a:br>
            <a:r>
              <a:rPr lang="en-US" sz="5600" b="1" dirty="0" smtClean="0"/>
              <a:t>→ Fixing of smoke detectors, fire fighting equipments, AC's are easily possible for safety and better facilities.</a:t>
            </a:r>
            <a:br>
              <a:rPr lang="en-US" sz="5600" b="1" dirty="0" smtClean="0"/>
            </a:br>
            <a:r>
              <a:rPr lang="en-US" sz="5600" b="1" dirty="0" smtClean="0"/>
              <a:t>→ These multi storey buildings are insulated resulting to higher energy savings and more comfort in adverse conditions due to insulation</a:t>
            </a:r>
            <a:br>
              <a:rPr lang="en-US" sz="5600" b="1" dirty="0" smtClean="0"/>
            </a:br>
            <a:r>
              <a:rPr lang="en-US" sz="5600" b="1" dirty="0" smtClean="0"/>
              <a:t>→ Dry construction, Quick and easy to erect</a:t>
            </a:r>
            <a:br>
              <a:rPr lang="en-US" sz="5600" b="1" dirty="0" smtClean="0"/>
            </a:br>
            <a:r>
              <a:rPr lang="en-US" sz="5600" b="1" dirty="0" smtClean="0"/>
              <a:t>→ Flexibility of expansion and re-location</a:t>
            </a:r>
            <a:br>
              <a:rPr lang="en-US" sz="5600" b="1" dirty="0" smtClean="0"/>
            </a:br>
            <a:r>
              <a:rPr lang="en-US" sz="5600" b="1" dirty="0" smtClean="0"/>
              <a:t>→ All weather proof construction &amp; maintenance free</a:t>
            </a:r>
            <a:br>
              <a:rPr lang="en-US" sz="5600" b="1" dirty="0" smtClean="0"/>
            </a:br>
            <a:r>
              <a:rPr lang="en-US" sz="5600" b="1" dirty="0" smtClean="0"/>
              <a:t>→ Dismantle &amp; Re-assemble easily without any cost loss.</a:t>
            </a:r>
            <a:br>
              <a:rPr lang="en-US" sz="5600" b="1" dirty="0" smtClean="0"/>
            </a:br>
            <a:r>
              <a:rPr lang="en-US" sz="5600" b="1" dirty="0" smtClean="0"/>
              <a:t>→ Economical</a:t>
            </a:r>
          </a:p>
          <a:p>
            <a:endParaRPr lang="en-US" sz="5600" dirty="0"/>
          </a:p>
        </p:txBody>
      </p:sp>
      <p:pic>
        <p:nvPicPr>
          <p:cNvPr id="4" name="Picture 3" descr="unnamed172.jpg"/>
          <p:cNvPicPr>
            <a:picLocks noChangeAspect="1"/>
          </p:cNvPicPr>
          <p:nvPr/>
        </p:nvPicPr>
        <p:blipFill>
          <a:blip r:embed="rId3"/>
          <a:stretch>
            <a:fillRect/>
          </a:stretch>
        </p:blipFill>
        <p:spPr>
          <a:xfrm>
            <a:off x="6019800" y="1447800"/>
            <a:ext cx="2724150" cy="1724025"/>
          </a:xfrm>
          <a:prstGeom prst="rect">
            <a:avLst/>
          </a:prstGeom>
        </p:spPr>
      </p:pic>
      <p:pic>
        <p:nvPicPr>
          <p:cNvPr id="5" name="Picture 4" descr="unnamed173.jpg"/>
          <p:cNvPicPr>
            <a:picLocks noChangeAspect="1"/>
          </p:cNvPicPr>
          <p:nvPr/>
        </p:nvPicPr>
        <p:blipFill>
          <a:blip r:embed="rId4"/>
          <a:stretch>
            <a:fillRect/>
          </a:stretch>
        </p:blipFill>
        <p:spPr>
          <a:xfrm>
            <a:off x="6019800" y="3657600"/>
            <a:ext cx="2724150" cy="1724025"/>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chemeClr val="accent1">
                    <a:lumMod val="75000"/>
                  </a:schemeClr>
                </a:solidFill>
              </a:rPr>
              <a:t>Prefabricated </a:t>
            </a:r>
            <a:r>
              <a:rPr lang="en-US" b="1" u="sng" dirty="0" err="1">
                <a:solidFill>
                  <a:schemeClr val="accent1">
                    <a:lumMod val="75000"/>
                  </a:schemeClr>
                </a:solidFill>
              </a:rPr>
              <a:t>Labour</a:t>
            </a:r>
            <a:r>
              <a:rPr lang="en-US" b="1" u="sng" dirty="0">
                <a:solidFill>
                  <a:schemeClr val="accent1">
                    <a:lumMod val="75000"/>
                  </a:schemeClr>
                </a:solidFill>
              </a:rPr>
              <a:t> Hutment</a:t>
            </a:r>
            <a:br>
              <a:rPr lang="en-US" b="1" u="sng" dirty="0">
                <a:solidFill>
                  <a:schemeClr val="accent1">
                    <a:lumMod val="75000"/>
                  </a:schemeClr>
                </a:solidFill>
              </a:rPr>
            </a:br>
            <a:endParaRPr lang="en-US" b="1" u="sng" dirty="0">
              <a:solidFill>
                <a:schemeClr val="accent1">
                  <a:lumMod val="75000"/>
                </a:schemeClr>
              </a:solidFill>
            </a:endParaRPr>
          </a:p>
        </p:txBody>
      </p:sp>
      <p:sp>
        <p:nvSpPr>
          <p:cNvPr id="3" name="Content Placeholder 2"/>
          <p:cNvSpPr>
            <a:spLocks noGrp="1"/>
          </p:cNvSpPr>
          <p:nvPr>
            <p:ph idx="1"/>
          </p:nvPr>
        </p:nvSpPr>
        <p:spPr>
          <a:xfrm>
            <a:off x="0" y="990600"/>
            <a:ext cx="5791200" cy="5867400"/>
          </a:xfrm>
        </p:spPr>
        <p:txBody>
          <a:bodyPr>
            <a:normAutofit fontScale="85000" lnSpcReduction="20000"/>
          </a:bodyPr>
          <a:lstStyle/>
          <a:p>
            <a:pPr>
              <a:buNone/>
            </a:pPr>
            <a:r>
              <a:rPr lang="en-US" dirty="0" smtClean="0"/>
              <a:t>	</a:t>
            </a:r>
            <a:r>
              <a:rPr lang="en-US" b="1" dirty="0" smtClean="0"/>
              <a:t>With </a:t>
            </a:r>
            <a:r>
              <a:rPr lang="en-US" b="1" dirty="0"/>
              <a:t>the help of skillful professionals, we provide a wide range of Prefabricated </a:t>
            </a:r>
            <a:r>
              <a:rPr lang="en-US" b="1" dirty="0" err="1"/>
              <a:t>Labour</a:t>
            </a:r>
            <a:r>
              <a:rPr lang="en-US" b="1" dirty="0"/>
              <a:t> Hutment. These </a:t>
            </a:r>
            <a:r>
              <a:rPr lang="en-US" b="1" dirty="0" err="1"/>
              <a:t>labour</a:t>
            </a:r>
            <a:r>
              <a:rPr lang="en-US" b="1" dirty="0"/>
              <a:t> hutments are available in different shapes and designs. This </a:t>
            </a:r>
            <a:r>
              <a:rPr lang="en-US" b="1" dirty="0" err="1"/>
              <a:t>labour</a:t>
            </a:r>
            <a:r>
              <a:rPr lang="en-US" b="1" dirty="0"/>
              <a:t> hutment is extremely admired by our clients for their outstanding design and easy to fit. Our provided </a:t>
            </a:r>
            <a:r>
              <a:rPr lang="en-US" b="1" dirty="0" err="1"/>
              <a:t>labour</a:t>
            </a:r>
            <a:r>
              <a:rPr lang="en-US" b="1" dirty="0"/>
              <a:t> hutments are audited on well-defined industry parameters prior to its release. </a:t>
            </a:r>
            <a:r>
              <a:rPr lang="en-US" b="1" dirty="0" smtClean="0"/>
              <a:t/>
            </a:r>
            <a:br>
              <a:rPr lang="en-US" b="1" dirty="0" smtClean="0"/>
            </a:br>
            <a:r>
              <a:rPr lang="en-US" b="1" u="sng" dirty="0" smtClean="0">
                <a:solidFill>
                  <a:schemeClr val="accent1">
                    <a:lumMod val="75000"/>
                  </a:schemeClr>
                </a:solidFill>
              </a:rPr>
              <a:t/>
            </a:r>
            <a:br>
              <a:rPr lang="en-US" b="1" u="sng" dirty="0" smtClean="0">
                <a:solidFill>
                  <a:schemeClr val="accent1">
                    <a:lumMod val="75000"/>
                  </a:schemeClr>
                </a:solidFill>
              </a:rPr>
            </a:br>
            <a:r>
              <a:rPr lang="en-US" b="1" u="sng" dirty="0">
                <a:solidFill>
                  <a:schemeClr val="accent1">
                    <a:lumMod val="75000"/>
                  </a:schemeClr>
                </a:solidFill>
              </a:rPr>
              <a:t>Features </a:t>
            </a:r>
            <a:r>
              <a:rPr lang="en-US" b="1" u="sng" dirty="0" smtClean="0">
                <a:solidFill>
                  <a:schemeClr val="accent1">
                    <a:lumMod val="75000"/>
                  </a:schemeClr>
                </a:solidFill>
              </a:rPr>
              <a:t>:</a:t>
            </a:r>
            <a:r>
              <a:rPr lang="en-US" b="1" dirty="0" smtClean="0"/>
              <a:t/>
            </a:r>
            <a:br>
              <a:rPr lang="en-US" b="1" dirty="0" smtClean="0"/>
            </a:br>
            <a:r>
              <a:rPr lang="en-US" b="1" dirty="0"/>
              <a:t>→ Easy to use</a:t>
            </a:r>
            <a:r>
              <a:rPr lang="en-US" b="1" dirty="0" smtClean="0"/>
              <a:t/>
            </a:r>
            <a:br>
              <a:rPr lang="en-US" b="1" dirty="0" smtClean="0"/>
            </a:br>
            <a:r>
              <a:rPr lang="en-US" b="1" dirty="0"/>
              <a:t>→ Long life service</a:t>
            </a:r>
            <a:r>
              <a:rPr lang="en-US" b="1" dirty="0" smtClean="0"/>
              <a:t/>
            </a:r>
            <a:br>
              <a:rPr lang="en-US" b="1" dirty="0" smtClean="0"/>
            </a:br>
            <a:r>
              <a:rPr lang="en-US" b="1" dirty="0"/>
              <a:t>→ Compact design</a:t>
            </a:r>
          </a:p>
        </p:txBody>
      </p:sp>
      <p:pic>
        <p:nvPicPr>
          <p:cNvPr id="4" name="Picture 3" descr="unnamed20.jpg"/>
          <p:cNvPicPr>
            <a:picLocks noChangeAspect="1"/>
          </p:cNvPicPr>
          <p:nvPr/>
        </p:nvPicPr>
        <p:blipFill>
          <a:blip r:embed="rId3"/>
          <a:stretch>
            <a:fillRect/>
          </a:stretch>
        </p:blipFill>
        <p:spPr>
          <a:xfrm>
            <a:off x="5715000" y="1143000"/>
            <a:ext cx="3095625" cy="2228850"/>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chemeClr val="accent1">
                    <a:lumMod val="75000"/>
                  </a:schemeClr>
                </a:solidFill>
              </a:rPr>
              <a:t>Low Cost Housing</a:t>
            </a:r>
            <a:endParaRPr lang="en-US" b="1" u="sng" dirty="0">
              <a:solidFill>
                <a:schemeClr val="accent1">
                  <a:lumMod val="75000"/>
                </a:schemeClr>
              </a:solidFill>
            </a:endParaRPr>
          </a:p>
        </p:txBody>
      </p:sp>
      <p:sp>
        <p:nvSpPr>
          <p:cNvPr id="3" name="Content Placeholder 2"/>
          <p:cNvSpPr>
            <a:spLocks noGrp="1"/>
          </p:cNvSpPr>
          <p:nvPr>
            <p:ph idx="1"/>
          </p:nvPr>
        </p:nvSpPr>
        <p:spPr>
          <a:xfrm>
            <a:off x="0" y="1447800"/>
            <a:ext cx="6096000" cy="5181600"/>
          </a:xfrm>
        </p:spPr>
        <p:txBody>
          <a:bodyPr>
            <a:normAutofit fontScale="40000" lnSpcReduction="20000"/>
          </a:bodyPr>
          <a:lstStyle/>
          <a:p>
            <a:pPr>
              <a:buNone/>
            </a:pPr>
            <a:r>
              <a:rPr lang="en-US" b="1" dirty="0" smtClean="0">
                <a:solidFill>
                  <a:schemeClr val="accent1">
                    <a:lumMod val="75000"/>
                  </a:schemeClr>
                </a:solidFill>
              </a:rPr>
              <a:t>	SAFETECH </a:t>
            </a:r>
            <a:r>
              <a:rPr lang="en-US" b="1" dirty="0">
                <a:solidFill>
                  <a:schemeClr val="accent1">
                    <a:lumMod val="75000"/>
                  </a:schemeClr>
                </a:solidFill>
              </a:rPr>
              <a:t>HOUSING </a:t>
            </a:r>
            <a:r>
              <a:rPr lang="en-US" b="1" dirty="0"/>
              <a:t>is possessing a huge production and project execution capability and experience, is looking forward to associate with major organization and government agencies to serve the rural areas by providing better living to people. We are the leading manufacturer and supplier of Low cost housing. We offer high quality range of prefabricated low cost housing. These are quite popular with our clients as they can be easily installed, assembled and dismantled. SAFETECH HOUSING has already served clients from all across the globe. We can make these houses as per the specification of the clients. This can be availed from us at market leading prices. </a:t>
            </a:r>
            <a:r>
              <a:rPr lang="en-US" b="1" dirty="0" smtClean="0"/>
              <a:t/>
            </a:r>
            <a:br>
              <a:rPr lang="en-US" b="1" dirty="0" smtClean="0"/>
            </a:br>
            <a:r>
              <a:rPr lang="en-US" b="1" u="sng" dirty="0" smtClean="0">
                <a:solidFill>
                  <a:schemeClr val="accent1">
                    <a:lumMod val="75000"/>
                  </a:schemeClr>
                </a:solidFill>
              </a:rPr>
              <a:t/>
            </a:r>
            <a:br>
              <a:rPr lang="en-US" b="1" u="sng" dirty="0" smtClean="0">
                <a:solidFill>
                  <a:schemeClr val="accent1">
                    <a:lumMod val="75000"/>
                  </a:schemeClr>
                </a:solidFill>
              </a:rPr>
            </a:br>
            <a:r>
              <a:rPr lang="en-US" sz="3800" b="1" u="sng" dirty="0">
                <a:solidFill>
                  <a:schemeClr val="accent1">
                    <a:lumMod val="75000"/>
                  </a:schemeClr>
                </a:solidFill>
              </a:rPr>
              <a:t>Features</a:t>
            </a:r>
            <a:r>
              <a:rPr lang="en-US" sz="3800" b="1" u="sng" dirty="0" smtClean="0">
                <a:solidFill>
                  <a:schemeClr val="accent1">
                    <a:lumMod val="75000"/>
                  </a:schemeClr>
                </a:solidFill>
              </a:rPr>
              <a:t>:</a:t>
            </a:r>
          </a:p>
          <a:p>
            <a:pPr>
              <a:buNone/>
            </a:pPr>
            <a:r>
              <a:rPr lang="en-US" sz="3800" b="1" dirty="0">
                <a:solidFill>
                  <a:schemeClr val="accent1">
                    <a:lumMod val="75000"/>
                  </a:schemeClr>
                </a:solidFill>
              </a:rPr>
              <a:t>	</a:t>
            </a:r>
            <a:r>
              <a:rPr lang="en-US" b="1" dirty="0" smtClean="0"/>
              <a:t>→</a:t>
            </a:r>
            <a:r>
              <a:rPr lang="en-US" b="1" dirty="0"/>
              <a:t> Economical and Efficient</a:t>
            </a:r>
            <a:r>
              <a:rPr lang="en-US" b="1" dirty="0" smtClean="0"/>
              <a:t/>
            </a:r>
            <a:br>
              <a:rPr lang="en-US" b="1" dirty="0" smtClean="0"/>
            </a:br>
            <a:r>
              <a:rPr lang="en-US" b="1" dirty="0"/>
              <a:t>→ Quick and easy to install</a:t>
            </a:r>
            <a:r>
              <a:rPr lang="en-US" b="1" dirty="0" smtClean="0"/>
              <a:t/>
            </a:r>
            <a:br>
              <a:rPr lang="en-US" b="1" dirty="0" smtClean="0"/>
            </a:br>
            <a:r>
              <a:rPr lang="en-US" b="1" dirty="0"/>
              <a:t>→ Possibility of modification easily</a:t>
            </a:r>
            <a:r>
              <a:rPr lang="en-US" b="1" dirty="0" smtClean="0"/>
              <a:t/>
            </a:r>
            <a:br>
              <a:rPr lang="en-US" b="1" dirty="0" smtClean="0"/>
            </a:br>
            <a:r>
              <a:rPr lang="en-US" b="1" dirty="0"/>
              <a:t>→ Earth quake resistant and fire resistant</a:t>
            </a:r>
            <a:r>
              <a:rPr lang="en-US" b="1" dirty="0" smtClean="0"/>
              <a:t/>
            </a:r>
            <a:br>
              <a:rPr lang="en-US" b="1" dirty="0" smtClean="0"/>
            </a:br>
            <a:r>
              <a:rPr lang="en-US" b="1" dirty="0"/>
              <a:t>→ Easily Dismantle</a:t>
            </a:r>
            <a:r>
              <a:rPr lang="en-US" b="1" dirty="0" smtClean="0"/>
              <a:t/>
            </a:r>
            <a:br>
              <a:rPr lang="en-US" b="1" dirty="0" smtClean="0"/>
            </a:br>
            <a:r>
              <a:rPr lang="en-US" sz="3800" b="1" dirty="0" smtClean="0"/>
              <a:t/>
            </a:r>
            <a:br>
              <a:rPr lang="en-US" sz="3800" b="1" dirty="0" smtClean="0"/>
            </a:br>
            <a:r>
              <a:rPr lang="en-US" sz="3800" b="1" u="sng" dirty="0">
                <a:solidFill>
                  <a:schemeClr val="accent1">
                    <a:lumMod val="75000"/>
                  </a:schemeClr>
                </a:solidFill>
              </a:rPr>
              <a:t>Specification</a:t>
            </a:r>
            <a:r>
              <a:rPr lang="en-US" sz="3800" b="1" u="sng" dirty="0" smtClean="0">
                <a:solidFill>
                  <a:schemeClr val="accent1">
                    <a:lumMod val="75000"/>
                  </a:schemeClr>
                </a:solidFill>
              </a:rPr>
              <a:t>:</a:t>
            </a:r>
            <a:r>
              <a:rPr lang="en-US" b="1" dirty="0" smtClean="0"/>
              <a:t/>
            </a:r>
            <a:br>
              <a:rPr lang="en-US" b="1" dirty="0" smtClean="0"/>
            </a:br>
            <a:r>
              <a:rPr lang="en-US" b="1" dirty="0"/>
              <a:t>→ WALL: PUF/EPS insulated sandwich panels of 50/60mm with PPGI sheet on both sides</a:t>
            </a:r>
            <a:r>
              <a:rPr lang="en-US" b="1" dirty="0" smtClean="0"/>
              <a:t/>
            </a:r>
            <a:br>
              <a:rPr lang="en-US" b="1" dirty="0" smtClean="0"/>
            </a:br>
            <a:r>
              <a:rPr lang="en-US" b="1" dirty="0"/>
              <a:t>→ ROOF: PUF/EPS insulated sandwich panels of 30/40mm or PPGI roofing sheet</a:t>
            </a:r>
            <a:r>
              <a:rPr lang="en-US" b="1" dirty="0" smtClean="0"/>
              <a:t/>
            </a:r>
            <a:br>
              <a:rPr lang="en-US" b="1" dirty="0" smtClean="0"/>
            </a:br>
            <a:r>
              <a:rPr lang="en-US" b="1" dirty="0"/>
              <a:t>→ DOORS: Insulated doors with all accessories will be provided</a:t>
            </a:r>
            <a:r>
              <a:rPr lang="en-US" b="1" dirty="0" smtClean="0"/>
              <a:t/>
            </a:r>
            <a:br>
              <a:rPr lang="en-US" b="1" dirty="0" smtClean="0"/>
            </a:br>
            <a:r>
              <a:rPr lang="en-US" b="1" dirty="0"/>
              <a:t>→ Windows: Aluminum anodized sliding windows will be provided</a:t>
            </a:r>
            <a:r>
              <a:rPr lang="en-US" b="1" dirty="0" smtClean="0"/>
              <a:t/>
            </a:r>
            <a:br>
              <a:rPr lang="en-US" b="1" dirty="0" smtClean="0"/>
            </a:br>
            <a:r>
              <a:rPr lang="en-US" b="1" dirty="0"/>
              <a:t>→ Electrical fitting, Sanitary fittings, Beds etc will be provided as per the need of the client</a:t>
            </a:r>
          </a:p>
        </p:txBody>
      </p:sp>
      <p:pic>
        <p:nvPicPr>
          <p:cNvPr id="7" name="Picture 6" descr="economic-modular-prefabricated-house-low-cost-housing-250x250.jpg"/>
          <p:cNvPicPr>
            <a:picLocks noChangeAspect="1"/>
          </p:cNvPicPr>
          <p:nvPr/>
        </p:nvPicPr>
        <p:blipFill>
          <a:blip r:embed="rId3"/>
          <a:stretch>
            <a:fillRect/>
          </a:stretch>
        </p:blipFill>
        <p:spPr>
          <a:xfrm>
            <a:off x="6096000" y="1524000"/>
            <a:ext cx="2868976" cy="1905000"/>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err="1">
                <a:solidFill>
                  <a:schemeClr val="accent1">
                    <a:lumMod val="75000"/>
                  </a:schemeClr>
                </a:solidFill>
              </a:rPr>
              <a:t>Labour</a:t>
            </a:r>
            <a:r>
              <a:rPr lang="en-US" b="1" u="sng" dirty="0">
                <a:solidFill>
                  <a:schemeClr val="accent1">
                    <a:lumMod val="75000"/>
                  </a:schemeClr>
                </a:solidFill>
              </a:rPr>
              <a:t> Accommodation</a:t>
            </a:r>
            <a:r>
              <a:rPr lang="en-US" dirty="0"/>
              <a:t/>
            </a:r>
            <a:br>
              <a:rPr lang="en-US" dirty="0"/>
            </a:br>
            <a:endParaRPr lang="en-US" dirty="0"/>
          </a:p>
        </p:txBody>
      </p:sp>
      <p:sp>
        <p:nvSpPr>
          <p:cNvPr id="3" name="Content Placeholder 2"/>
          <p:cNvSpPr>
            <a:spLocks noGrp="1"/>
          </p:cNvSpPr>
          <p:nvPr>
            <p:ph idx="1"/>
          </p:nvPr>
        </p:nvSpPr>
        <p:spPr>
          <a:xfrm>
            <a:off x="0" y="990600"/>
            <a:ext cx="5943600" cy="5867400"/>
          </a:xfrm>
        </p:spPr>
        <p:txBody>
          <a:bodyPr>
            <a:normAutofit fontScale="70000" lnSpcReduction="20000"/>
          </a:bodyPr>
          <a:lstStyle/>
          <a:p>
            <a:pPr>
              <a:buNone/>
            </a:pPr>
            <a:r>
              <a:rPr lang="en-US" b="1" dirty="0" smtClean="0"/>
              <a:t>	Backed </a:t>
            </a:r>
            <a:r>
              <a:rPr lang="en-US" b="1" dirty="0"/>
              <a:t>by the profound experience of the market, we have been able to manufacture and supply a range of </a:t>
            </a:r>
            <a:r>
              <a:rPr lang="en-US" b="1" dirty="0" err="1"/>
              <a:t>Labour</a:t>
            </a:r>
            <a:r>
              <a:rPr lang="en-US" b="1" dirty="0"/>
              <a:t> Accommodation. These products are constructed under the guidance of our experts, using modern machinery and superior quality material procured from the certified vendors of the market. Moreover, we also offer these products in varied specifications as per the requirements provided by the clients. We provide the offered products at market leading prices and within the stipulated time. </a:t>
            </a:r>
            <a:r>
              <a:rPr lang="en-US" b="1" dirty="0" smtClean="0"/>
              <a:t/>
            </a:r>
            <a:br>
              <a:rPr lang="en-US" b="1" dirty="0" smtClean="0"/>
            </a:br>
            <a:r>
              <a:rPr lang="en-US" b="1" u="sng" dirty="0" smtClean="0">
                <a:solidFill>
                  <a:schemeClr val="accent1">
                    <a:lumMod val="75000"/>
                  </a:schemeClr>
                </a:solidFill>
              </a:rPr>
              <a:t/>
            </a:r>
            <a:br>
              <a:rPr lang="en-US" b="1" u="sng" dirty="0" smtClean="0">
                <a:solidFill>
                  <a:schemeClr val="accent1">
                    <a:lumMod val="75000"/>
                  </a:schemeClr>
                </a:solidFill>
              </a:rPr>
            </a:br>
            <a:r>
              <a:rPr lang="en-US" b="1" u="sng" dirty="0">
                <a:solidFill>
                  <a:schemeClr val="accent1">
                    <a:lumMod val="75000"/>
                  </a:schemeClr>
                </a:solidFill>
              </a:rPr>
              <a:t>Features</a:t>
            </a:r>
            <a:r>
              <a:rPr lang="en-US" b="1" u="sng" dirty="0" smtClean="0">
                <a:solidFill>
                  <a:schemeClr val="accent1">
                    <a:lumMod val="75000"/>
                  </a:schemeClr>
                </a:solidFill>
              </a:rPr>
              <a:t>:</a:t>
            </a:r>
          </a:p>
          <a:p>
            <a:pPr>
              <a:buNone/>
            </a:pPr>
            <a:r>
              <a:rPr lang="en-US" b="1" dirty="0" smtClean="0"/>
              <a:t/>
            </a:r>
            <a:br>
              <a:rPr lang="en-US" b="1" dirty="0" smtClean="0"/>
            </a:br>
            <a:r>
              <a:rPr lang="en-US" b="1" dirty="0"/>
              <a:t>→ Flawless finish</a:t>
            </a:r>
            <a:r>
              <a:rPr lang="en-US" b="1" dirty="0" smtClean="0"/>
              <a:t/>
            </a:r>
            <a:br>
              <a:rPr lang="en-US" b="1" dirty="0" smtClean="0"/>
            </a:br>
            <a:r>
              <a:rPr lang="en-US" b="1" dirty="0"/>
              <a:t>→ Withstand harsh weather conditions</a:t>
            </a:r>
            <a:r>
              <a:rPr lang="en-US" b="1" dirty="0" smtClean="0"/>
              <a:t/>
            </a:r>
            <a:br>
              <a:rPr lang="en-US" b="1" dirty="0" smtClean="0"/>
            </a:br>
            <a:r>
              <a:rPr lang="en-US" b="1" dirty="0"/>
              <a:t>→ Industrial approved design</a:t>
            </a:r>
          </a:p>
        </p:txBody>
      </p:sp>
      <p:pic>
        <p:nvPicPr>
          <p:cNvPr id="4" name="Picture 3" descr="unnamed30.jpg"/>
          <p:cNvPicPr>
            <a:picLocks noChangeAspect="1"/>
          </p:cNvPicPr>
          <p:nvPr/>
        </p:nvPicPr>
        <p:blipFill>
          <a:blip r:embed="rId3"/>
          <a:stretch>
            <a:fillRect/>
          </a:stretch>
        </p:blipFill>
        <p:spPr>
          <a:xfrm>
            <a:off x="5791200" y="990600"/>
            <a:ext cx="3124201" cy="2249424"/>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chemeClr val="accent1">
                    <a:lumMod val="75000"/>
                  </a:schemeClr>
                </a:solidFill>
              </a:rPr>
              <a:t>Insulated Sandwich Panel</a:t>
            </a:r>
            <a:r>
              <a:rPr lang="en-US" dirty="0"/>
              <a:t/>
            </a:r>
            <a:br>
              <a:rPr lang="en-US" dirty="0"/>
            </a:br>
            <a:endParaRPr lang="en-US" dirty="0"/>
          </a:p>
        </p:txBody>
      </p:sp>
      <p:sp>
        <p:nvSpPr>
          <p:cNvPr id="3" name="Content Placeholder 2"/>
          <p:cNvSpPr>
            <a:spLocks noGrp="1"/>
          </p:cNvSpPr>
          <p:nvPr>
            <p:ph idx="1"/>
          </p:nvPr>
        </p:nvSpPr>
        <p:spPr>
          <a:xfrm>
            <a:off x="457200" y="990600"/>
            <a:ext cx="5638800" cy="5135563"/>
          </a:xfrm>
        </p:spPr>
        <p:txBody>
          <a:bodyPr>
            <a:normAutofit fontScale="70000" lnSpcReduction="20000"/>
          </a:bodyPr>
          <a:lstStyle/>
          <a:p>
            <a:pPr>
              <a:buNone/>
            </a:pPr>
            <a:r>
              <a:rPr lang="en-US" b="1" dirty="0" smtClean="0"/>
              <a:t>	With </a:t>
            </a:r>
            <a:r>
              <a:rPr lang="en-US" b="1" dirty="0"/>
              <a:t>the support of our team, we have been able to bring forth the best-in-class range of Insulated Sandwich Panel. Manufactured by making use of high-grade basic material, these products are at par with the prevailing markets trends and industry laid parameters. Furthermore, to meet divergent demands of the clients, we offer these panels in variegated sizes and specifications at an economical price. </a:t>
            </a:r>
            <a:r>
              <a:rPr lang="en-US" b="1" dirty="0" smtClean="0"/>
              <a:t/>
            </a:r>
            <a:br>
              <a:rPr lang="en-US" b="1" dirty="0" smtClean="0"/>
            </a:br>
            <a:r>
              <a:rPr lang="en-US" b="1" dirty="0" smtClean="0"/>
              <a:t/>
            </a:r>
            <a:br>
              <a:rPr lang="en-US" b="1" dirty="0" smtClean="0"/>
            </a:br>
            <a:r>
              <a:rPr lang="en-US" b="1" u="sng" dirty="0">
                <a:solidFill>
                  <a:schemeClr val="accent1">
                    <a:lumMod val="75000"/>
                  </a:schemeClr>
                </a:solidFill>
              </a:rPr>
              <a:t>Features</a:t>
            </a:r>
            <a:r>
              <a:rPr lang="en-US" b="1" u="sng" dirty="0" smtClean="0">
                <a:solidFill>
                  <a:schemeClr val="accent1">
                    <a:lumMod val="75000"/>
                  </a:schemeClr>
                </a:solidFill>
              </a:rPr>
              <a:t>:</a:t>
            </a:r>
          </a:p>
          <a:p>
            <a:pPr>
              <a:buNone/>
            </a:pPr>
            <a:r>
              <a:rPr lang="en-US" b="1" dirty="0" smtClean="0"/>
              <a:t/>
            </a:r>
            <a:br>
              <a:rPr lang="en-US" b="1" dirty="0" smtClean="0"/>
            </a:br>
            <a:r>
              <a:rPr lang="en-US" b="1" dirty="0"/>
              <a:t>→ Durability</a:t>
            </a:r>
            <a:r>
              <a:rPr lang="en-US" b="1" dirty="0" smtClean="0"/>
              <a:t/>
            </a:r>
            <a:br>
              <a:rPr lang="en-US" b="1" dirty="0" smtClean="0"/>
            </a:br>
            <a:r>
              <a:rPr lang="en-US" b="1" dirty="0"/>
              <a:t>→ Fine finish</a:t>
            </a:r>
            <a:r>
              <a:rPr lang="en-US" b="1" dirty="0" smtClean="0"/>
              <a:t/>
            </a:r>
            <a:br>
              <a:rPr lang="en-US" b="1" dirty="0" smtClean="0"/>
            </a:br>
            <a:r>
              <a:rPr lang="en-US" b="1" dirty="0"/>
              <a:t>→ UV protected</a:t>
            </a:r>
            <a:r>
              <a:rPr lang="en-US" b="1" dirty="0" smtClean="0"/>
              <a:t/>
            </a:r>
            <a:br>
              <a:rPr lang="en-US" b="1" dirty="0" smtClean="0"/>
            </a:br>
            <a:r>
              <a:rPr lang="en-US" b="1" dirty="0"/>
              <a:t>→ Water proof</a:t>
            </a:r>
            <a:r>
              <a:rPr lang="en-US" b="1" dirty="0" smtClean="0"/>
              <a:t/>
            </a:r>
            <a:br>
              <a:rPr lang="en-US" b="1" dirty="0" smtClean="0"/>
            </a:br>
            <a:r>
              <a:rPr lang="en-US" b="1" dirty="0"/>
              <a:t>→ Dimensional stability</a:t>
            </a:r>
          </a:p>
        </p:txBody>
      </p:sp>
      <p:pic>
        <p:nvPicPr>
          <p:cNvPr id="4" name="Picture 3" descr="unnamed40.jpg"/>
          <p:cNvPicPr>
            <a:picLocks noChangeAspect="1"/>
          </p:cNvPicPr>
          <p:nvPr/>
        </p:nvPicPr>
        <p:blipFill>
          <a:blip r:embed="rId3"/>
          <a:stretch>
            <a:fillRect/>
          </a:stretch>
        </p:blipFill>
        <p:spPr>
          <a:xfrm>
            <a:off x="5867400" y="914400"/>
            <a:ext cx="2963333" cy="2133600"/>
          </a:xfrm>
          <a:prstGeom prst="rect">
            <a:avLst/>
          </a:prstGeom>
        </p:spPr>
      </p:pic>
    </p:spTree>
  </p:cSld>
  <p:clrMapOvr>
    <a:masterClrMapping/>
  </p:clrMapOvr>
  <p:transition advTm="10000">
    <p:dissolve/>
    <p:sndAc>
      <p:stSnd>
        <p:snd r:embed="rId2" name="click.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accent1">
                    <a:lumMod val="75000"/>
                  </a:schemeClr>
                </a:solidFill>
              </a:rPr>
              <a:t>Contact Us:</a:t>
            </a:r>
            <a:endParaRPr lang="en-US" b="1" u="sng" dirty="0">
              <a:solidFill>
                <a:schemeClr val="accent1">
                  <a:lumMod val="75000"/>
                </a:schemeClr>
              </a:solidFill>
            </a:endParaRPr>
          </a:p>
        </p:txBody>
      </p:sp>
      <p:sp>
        <p:nvSpPr>
          <p:cNvPr id="3" name="Content Placeholder 2"/>
          <p:cNvSpPr>
            <a:spLocks noGrp="1"/>
          </p:cNvSpPr>
          <p:nvPr>
            <p:ph idx="1"/>
          </p:nvPr>
        </p:nvSpPr>
        <p:spPr>
          <a:xfrm>
            <a:off x="457200" y="2514600"/>
            <a:ext cx="8229600" cy="3611563"/>
          </a:xfrm>
        </p:spPr>
        <p:txBody>
          <a:bodyPr>
            <a:normAutofit fontScale="70000" lnSpcReduction="20000"/>
          </a:bodyPr>
          <a:lstStyle/>
          <a:p>
            <a:pPr>
              <a:buNone/>
            </a:pPr>
            <a:r>
              <a:rPr lang="en-US" sz="2600" b="1" dirty="0"/>
              <a:t>Plant</a:t>
            </a:r>
            <a:r>
              <a:rPr lang="en-US" sz="2600" dirty="0"/>
              <a:t> </a:t>
            </a:r>
            <a:r>
              <a:rPr lang="en-US" dirty="0" smtClean="0"/>
              <a:t>:</a:t>
            </a:r>
          </a:p>
          <a:p>
            <a:pPr>
              <a:buNone/>
            </a:pPr>
            <a:r>
              <a:rPr lang="en-US" sz="2400" dirty="0" err="1" smtClean="0"/>
              <a:t>Chhawchharia</a:t>
            </a:r>
            <a:r>
              <a:rPr lang="en-US" sz="2400" dirty="0" smtClean="0"/>
              <a:t> </a:t>
            </a:r>
            <a:r>
              <a:rPr lang="en-US" sz="2400" dirty="0"/>
              <a:t>Engineering Pvt. Ltd</a:t>
            </a:r>
            <a:r>
              <a:rPr lang="en-US" sz="2400" dirty="0" smtClean="0"/>
              <a:t>.</a:t>
            </a:r>
          </a:p>
          <a:p>
            <a:pPr>
              <a:buNone/>
            </a:pPr>
            <a:r>
              <a:rPr lang="en-US" sz="2400" dirty="0" smtClean="0"/>
              <a:t>C-19</a:t>
            </a:r>
            <a:r>
              <a:rPr lang="en-US" sz="2400" dirty="0"/>
              <a:t>, 20&amp;21, </a:t>
            </a:r>
            <a:r>
              <a:rPr lang="en-US" sz="2400" dirty="0" err="1"/>
              <a:t>Adityapur</a:t>
            </a:r>
            <a:r>
              <a:rPr lang="en-US" sz="2400" dirty="0"/>
              <a:t> Industrial Area Phase - 3</a:t>
            </a:r>
            <a:r>
              <a:rPr lang="en-US" sz="2400" dirty="0" smtClean="0"/>
              <a:t>,</a:t>
            </a:r>
          </a:p>
          <a:p>
            <a:pPr>
              <a:buNone/>
            </a:pPr>
            <a:r>
              <a:rPr lang="en-US" sz="2400" dirty="0" smtClean="0"/>
              <a:t>Jamshedpur- 832109 </a:t>
            </a:r>
          </a:p>
          <a:p>
            <a:pPr>
              <a:buNone/>
            </a:pPr>
            <a:r>
              <a:rPr lang="en-US" sz="2400" dirty="0" smtClean="0"/>
              <a:t>Jharkhand, </a:t>
            </a:r>
            <a:r>
              <a:rPr lang="en-US" sz="2400" dirty="0"/>
              <a:t>Ph. : +91 </a:t>
            </a:r>
            <a:r>
              <a:rPr lang="en-US" sz="2400" dirty="0" smtClean="0"/>
              <a:t>93346 15554</a:t>
            </a:r>
          </a:p>
          <a:p>
            <a:pPr>
              <a:buNone/>
            </a:pPr>
            <a:endParaRPr lang="en-US" sz="2400" dirty="0"/>
          </a:p>
          <a:p>
            <a:pPr>
              <a:buNone/>
            </a:pPr>
            <a:r>
              <a:rPr lang="en-US" sz="2600" b="1" dirty="0"/>
              <a:t>Corporate Office </a:t>
            </a:r>
            <a:r>
              <a:rPr lang="en-US" sz="2400" dirty="0"/>
              <a:t>:</a:t>
            </a:r>
          </a:p>
          <a:p>
            <a:pPr>
              <a:buNone/>
            </a:pPr>
            <a:r>
              <a:rPr lang="en-US" sz="2400" dirty="0"/>
              <a:t>21, </a:t>
            </a:r>
            <a:r>
              <a:rPr lang="en-US" sz="2400" dirty="0" err="1"/>
              <a:t>Ballygunge</a:t>
            </a:r>
            <a:r>
              <a:rPr lang="en-US" sz="2400" dirty="0"/>
              <a:t> Circular Road,</a:t>
            </a:r>
          </a:p>
          <a:p>
            <a:pPr>
              <a:buNone/>
            </a:pPr>
            <a:r>
              <a:rPr lang="en-US" sz="2400" dirty="0"/>
              <a:t>Unit 20, CPC Complex, 3rd Floor,</a:t>
            </a:r>
          </a:p>
          <a:p>
            <a:pPr>
              <a:buNone/>
            </a:pPr>
            <a:r>
              <a:rPr lang="en-US" sz="2400" dirty="0"/>
              <a:t>Kolkata - 700 019 West Bengal</a:t>
            </a:r>
          </a:p>
          <a:p>
            <a:pPr>
              <a:buNone/>
            </a:pPr>
            <a:r>
              <a:rPr lang="en-US" sz="2400" dirty="0"/>
              <a:t>Mobile : +91 98307 82627</a:t>
            </a:r>
          </a:p>
          <a:p>
            <a:pPr>
              <a:buNone/>
            </a:pPr>
            <a:r>
              <a:rPr lang="en-US" sz="2400" dirty="0"/>
              <a:t>E-mail : info@safetechgroup.net / saurabh@safetechgroup.net</a:t>
            </a:r>
          </a:p>
          <a:p>
            <a:pPr>
              <a:buNone/>
            </a:pPr>
            <a:r>
              <a:rPr lang="en-US" sz="2400" dirty="0"/>
              <a:t>Website : www.safetechgroup.net</a:t>
            </a:r>
            <a:endParaRPr lang="en-US" sz="2400" dirty="0"/>
          </a:p>
        </p:txBody>
      </p:sp>
    </p:spTree>
  </p:cSld>
  <p:clrMapOvr>
    <a:masterClrMapping/>
  </p:clrMapOvr>
  <p:transition>
    <p:dissolve/>
    <p:sndAc>
      <p:stSnd>
        <p:snd r:embed="rId2" name="click.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chemeClr val="accent1">
                    <a:lumMod val="75000"/>
                  </a:schemeClr>
                </a:solidFill>
              </a:rPr>
              <a:t>Cold Storage</a:t>
            </a:r>
            <a:r>
              <a:rPr lang="en-US" dirty="0"/>
              <a:t/>
            </a:r>
            <a:br>
              <a:rPr lang="en-US" dirty="0"/>
            </a:br>
            <a:endParaRPr lang="en-US" dirty="0"/>
          </a:p>
        </p:txBody>
      </p:sp>
      <p:sp>
        <p:nvSpPr>
          <p:cNvPr id="3" name="Content Placeholder 2"/>
          <p:cNvSpPr>
            <a:spLocks noGrp="1"/>
          </p:cNvSpPr>
          <p:nvPr>
            <p:ph idx="1"/>
          </p:nvPr>
        </p:nvSpPr>
        <p:spPr>
          <a:xfrm>
            <a:off x="0" y="1143000"/>
            <a:ext cx="6781800" cy="4876800"/>
          </a:xfrm>
        </p:spPr>
        <p:txBody>
          <a:bodyPr>
            <a:normAutofit fontScale="55000" lnSpcReduction="20000"/>
          </a:bodyPr>
          <a:lstStyle/>
          <a:p>
            <a:pPr>
              <a:buNone/>
            </a:pPr>
            <a:r>
              <a:rPr lang="en-US" b="1" dirty="0" smtClean="0"/>
              <a:t>        A </a:t>
            </a:r>
            <a:r>
              <a:rPr lang="en-US" b="1" dirty="0"/>
              <a:t>Cold Storage unit incorporates a refrigeration system to maintain </a:t>
            </a:r>
            <a:r>
              <a:rPr lang="en-US" b="1" dirty="0" smtClean="0"/>
              <a:t>the desired </a:t>
            </a:r>
            <a:r>
              <a:rPr lang="en-US" b="1" dirty="0"/>
              <a:t>room environmental conditions for the ingredients to be kept. Backed by a team of skilful professionals, we are manufacturing, exporting, importing and supplying an ample arrangement of cold storage. The range is made with groove edges and are located together with cam lock fastener that can be unscrewed easily with the wrench. Designed with uttermost precision, this cold storage is manufactured from quality proven raw material that ensure its quality and performance. The storage capacity of the room depends on its construction and demand of the market. Attached with the updated locking facility, the provided room finds best application in distinct industries for storing various agro products with optimum safety and security. Moreover, the clients can avail this cold storage in several specification as per there convenience.</a:t>
            </a:r>
            <a:r>
              <a:rPr lang="en-US" b="1" dirty="0" smtClean="0"/>
              <a:t/>
            </a:r>
            <a:br>
              <a:rPr lang="en-US" b="1" dirty="0" smtClean="0"/>
            </a:br>
            <a:r>
              <a:rPr lang="en-US" b="1" dirty="0" smtClean="0"/>
              <a:t/>
            </a:r>
            <a:br>
              <a:rPr lang="en-US" b="1" dirty="0" smtClean="0"/>
            </a:br>
            <a:r>
              <a:rPr lang="en-US" b="1" dirty="0"/>
              <a:t>Features:</a:t>
            </a:r>
            <a:r>
              <a:rPr lang="en-US" b="1" dirty="0" smtClean="0"/>
              <a:t/>
            </a:r>
            <a:br>
              <a:rPr lang="en-US" b="1" dirty="0" smtClean="0"/>
            </a:br>
            <a:r>
              <a:rPr lang="en-US" b="1" dirty="0"/>
              <a:t>→ Optimum Performance</a:t>
            </a:r>
            <a:r>
              <a:rPr lang="en-US" b="1" dirty="0" smtClean="0"/>
              <a:t/>
            </a:r>
            <a:br>
              <a:rPr lang="en-US" b="1" dirty="0" smtClean="0"/>
            </a:br>
            <a:r>
              <a:rPr lang="en-US" b="1" dirty="0"/>
              <a:t>→ Enhanced service life</a:t>
            </a:r>
            <a:r>
              <a:rPr lang="en-US" b="1" dirty="0" smtClean="0"/>
              <a:t/>
            </a:r>
            <a:br>
              <a:rPr lang="en-US" b="1" dirty="0" smtClean="0"/>
            </a:br>
            <a:r>
              <a:rPr lang="en-US" b="1" dirty="0"/>
              <a:t>→ Maintenance free</a:t>
            </a:r>
            <a:r>
              <a:rPr lang="en-US" b="1" dirty="0" smtClean="0"/>
              <a:t/>
            </a:r>
            <a:br>
              <a:rPr lang="en-US" b="1" dirty="0" smtClean="0"/>
            </a:br>
            <a:r>
              <a:rPr lang="en-US" b="1" dirty="0"/>
              <a:t>→ Humidity Control</a:t>
            </a:r>
          </a:p>
        </p:txBody>
      </p:sp>
      <p:pic>
        <p:nvPicPr>
          <p:cNvPr id="4" name="Picture 3" descr="unnamed2.jpg"/>
          <p:cNvPicPr>
            <a:picLocks noChangeAspect="1"/>
          </p:cNvPicPr>
          <p:nvPr/>
        </p:nvPicPr>
        <p:blipFill>
          <a:blip r:embed="rId3"/>
          <a:stretch>
            <a:fillRect/>
          </a:stretch>
        </p:blipFill>
        <p:spPr>
          <a:xfrm>
            <a:off x="6172200" y="4572000"/>
            <a:ext cx="2686050" cy="1933956"/>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accent1">
                    <a:lumMod val="75000"/>
                  </a:schemeClr>
                </a:solidFill>
              </a:rPr>
              <a:t>Cold Room</a:t>
            </a:r>
            <a:endParaRPr lang="en-US" b="1" u="sng" dirty="0">
              <a:solidFill>
                <a:schemeClr val="accent1">
                  <a:lumMod val="75000"/>
                </a:schemeClr>
              </a:solidFill>
            </a:endParaRPr>
          </a:p>
        </p:txBody>
      </p:sp>
      <p:sp>
        <p:nvSpPr>
          <p:cNvPr id="3" name="Content Placeholder 2"/>
          <p:cNvSpPr>
            <a:spLocks noGrp="1"/>
          </p:cNvSpPr>
          <p:nvPr>
            <p:ph idx="1"/>
          </p:nvPr>
        </p:nvSpPr>
        <p:spPr>
          <a:xfrm>
            <a:off x="304800" y="1371600"/>
            <a:ext cx="5715000" cy="4953000"/>
          </a:xfrm>
        </p:spPr>
        <p:txBody>
          <a:bodyPr>
            <a:normAutofit fontScale="70000" lnSpcReduction="20000"/>
          </a:bodyPr>
          <a:lstStyle/>
          <a:p>
            <a:pPr>
              <a:buNone/>
            </a:pPr>
            <a:r>
              <a:rPr lang="en-US" b="1" dirty="0" smtClean="0"/>
              <a:t>      In </a:t>
            </a:r>
            <a:r>
              <a:rPr lang="en-US" b="1" dirty="0"/>
              <a:t>today’s present scenario, the role of cold room has evolved a lot as to prevent wastage and to make maximum utilization of the food production. The need for conservation of resources becomes more relevant. At SAFETECH we offer cold room as per the specification of the client. Our Industrial refrigeration products, cooling equipment and services are innovatively designed to meet the challenge post by the changing world. We offer Modular cold room construction and large cold storage with PUF insulated panels and caters to food processing, Hospitality, Warehouses, Food Retail, Dairy, Ice cream industry, Meat chicken and Fish processing industry, Floriculture and others.</a:t>
            </a:r>
            <a:r>
              <a:rPr lang="en-US" b="1" dirty="0" smtClean="0"/>
              <a:t/>
            </a:r>
            <a:br>
              <a:rPr lang="en-US" b="1" dirty="0" smtClean="0"/>
            </a:br>
            <a:endParaRPr lang="en-US" b="1" dirty="0"/>
          </a:p>
        </p:txBody>
      </p:sp>
      <p:pic>
        <p:nvPicPr>
          <p:cNvPr id="4" name="Picture 3" descr="unnamed3.jpg"/>
          <p:cNvPicPr>
            <a:picLocks noChangeAspect="1"/>
          </p:cNvPicPr>
          <p:nvPr/>
        </p:nvPicPr>
        <p:blipFill>
          <a:blip r:embed="rId3"/>
          <a:stretch>
            <a:fillRect/>
          </a:stretch>
        </p:blipFill>
        <p:spPr>
          <a:xfrm>
            <a:off x="6172200" y="1143000"/>
            <a:ext cx="2724150" cy="1724025"/>
          </a:xfrm>
          <a:prstGeom prst="rect">
            <a:avLst/>
          </a:prstGeom>
        </p:spPr>
      </p:pic>
      <p:pic>
        <p:nvPicPr>
          <p:cNvPr id="5" name="Picture 4" descr="unnamed31.jpg"/>
          <p:cNvPicPr>
            <a:picLocks noChangeAspect="1"/>
          </p:cNvPicPr>
          <p:nvPr/>
        </p:nvPicPr>
        <p:blipFill>
          <a:blip r:embed="rId4"/>
          <a:stretch>
            <a:fillRect/>
          </a:stretch>
        </p:blipFill>
        <p:spPr>
          <a:xfrm>
            <a:off x="6261463" y="3609703"/>
            <a:ext cx="2724150" cy="1724025"/>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accent1">
                    <a:lumMod val="75000"/>
                  </a:schemeClr>
                </a:solidFill>
              </a:rPr>
              <a:t>Cold Room</a:t>
            </a:r>
            <a:endParaRPr lang="en-US" dirty="0"/>
          </a:p>
        </p:txBody>
      </p:sp>
      <p:sp>
        <p:nvSpPr>
          <p:cNvPr id="3" name="Content Placeholder 2"/>
          <p:cNvSpPr>
            <a:spLocks noGrp="1"/>
          </p:cNvSpPr>
          <p:nvPr>
            <p:ph idx="1"/>
          </p:nvPr>
        </p:nvSpPr>
        <p:spPr>
          <a:xfrm>
            <a:off x="457200" y="1143000"/>
            <a:ext cx="8229600" cy="5257800"/>
          </a:xfrm>
        </p:spPr>
        <p:txBody>
          <a:bodyPr>
            <a:normAutofit fontScale="25000" lnSpcReduction="20000"/>
          </a:bodyPr>
          <a:lstStyle/>
          <a:p>
            <a:pPr>
              <a:buNone/>
            </a:pPr>
            <a:r>
              <a:rPr lang="en-US" sz="6400" b="1" u="sng" dirty="0" smtClean="0">
                <a:solidFill>
                  <a:schemeClr val="accent1">
                    <a:lumMod val="75000"/>
                  </a:schemeClr>
                </a:solidFill>
              </a:rPr>
              <a:t/>
            </a:r>
            <a:br>
              <a:rPr lang="en-US" sz="6400" b="1" u="sng" dirty="0" smtClean="0">
                <a:solidFill>
                  <a:schemeClr val="accent1">
                    <a:lumMod val="75000"/>
                  </a:schemeClr>
                </a:solidFill>
              </a:rPr>
            </a:br>
            <a:r>
              <a:rPr lang="en-US" sz="6400" b="1" u="sng" dirty="0" smtClean="0">
                <a:solidFill>
                  <a:schemeClr val="accent1">
                    <a:lumMod val="75000"/>
                  </a:schemeClr>
                </a:solidFill>
              </a:rPr>
              <a:t>Features:</a:t>
            </a:r>
          </a:p>
          <a:p>
            <a:pPr>
              <a:buNone/>
            </a:pPr>
            <a:r>
              <a:rPr lang="en-US" sz="6400" b="1" dirty="0" smtClean="0"/>
              <a:t/>
            </a:r>
            <a:br>
              <a:rPr lang="en-US" sz="6400" b="1" dirty="0" smtClean="0"/>
            </a:br>
            <a:r>
              <a:rPr lang="en-US" sz="6400" b="1" dirty="0" smtClean="0"/>
              <a:t>→ Walls of various heights and ceiling panels for longer spans with good thermal break suspender systems.</a:t>
            </a:r>
            <a:br>
              <a:rPr lang="en-US" sz="6400" b="1" dirty="0" smtClean="0"/>
            </a:br>
            <a:r>
              <a:rPr lang="en-US" sz="6400" b="1" dirty="0" smtClean="0"/>
              <a:t>→ Doors with farmed hinge and handles along with release button from inside.</a:t>
            </a:r>
            <a:br>
              <a:rPr lang="en-US" sz="6400" b="1" dirty="0" smtClean="0"/>
            </a:br>
            <a:r>
              <a:rPr lang="en-US" sz="6400" b="1" dirty="0" smtClean="0"/>
              <a:t>→ PVC/ Aluminum covering</a:t>
            </a:r>
            <a:br>
              <a:rPr lang="en-US" sz="6400" b="1" dirty="0" smtClean="0"/>
            </a:br>
            <a:r>
              <a:rPr lang="en-US" sz="6400" b="1" dirty="0" smtClean="0"/>
              <a:t>→ International standard joining systems for wall to ceiling and wall to floor panels</a:t>
            </a:r>
            <a:br>
              <a:rPr lang="en-US" sz="6400" b="1" dirty="0" smtClean="0"/>
            </a:br>
            <a:r>
              <a:rPr lang="en-US" sz="6400" b="1" dirty="0" smtClean="0"/>
              <a:t>→ Custom built &amp; pre engineered construction with PVF insulated panels.</a:t>
            </a:r>
            <a:br>
              <a:rPr lang="en-US" sz="6400" b="1" dirty="0" smtClean="0"/>
            </a:br>
            <a:r>
              <a:rPr lang="en-US" sz="6400" b="1" u="sng" dirty="0" smtClean="0">
                <a:solidFill>
                  <a:schemeClr val="accent1">
                    <a:lumMod val="75000"/>
                  </a:schemeClr>
                </a:solidFill>
              </a:rPr>
              <a:t/>
            </a:r>
            <a:br>
              <a:rPr lang="en-US" sz="6400" b="1" u="sng" dirty="0" smtClean="0">
                <a:solidFill>
                  <a:schemeClr val="accent1">
                    <a:lumMod val="75000"/>
                  </a:schemeClr>
                </a:solidFill>
              </a:rPr>
            </a:br>
            <a:r>
              <a:rPr lang="en-US" sz="6400" b="1" u="sng" dirty="0" smtClean="0">
                <a:solidFill>
                  <a:schemeClr val="accent1">
                    <a:lumMod val="75000"/>
                  </a:schemeClr>
                </a:solidFill>
              </a:rPr>
              <a:t>Benefits: </a:t>
            </a:r>
          </a:p>
          <a:p>
            <a:pPr>
              <a:buNone/>
            </a:pPr>
            <a:r>
              <a:rPr lang="en-US" sz="6400" b="1" dirty="0" smtClean="0"/>
              <a:t/>
            </a:r>
            <a:br>
              <a:rPr lang="en-US" sz="6400" b="1" dirty="0" smtClean="0"/>
            </a:br>
            <a:r>
              <a:rPr lang="en-US" sz="6400" b="1" dirty="0" smtClean="0"/>
              <a:t>→ Dry construction, quick and easy to erect</a:t>
            </a:r>
            <a:br>
              <a:rPr lang="en-US" sz="6400" b="1" dirty="0" smtClean="0"/>
            </a:br>
            <a:r>
              <a:rPr lang="en-US" sz="6400" b="1" dirty="0" smtClean="0"/>
              <a:t>→ Ease of expansion and change in layout as the construction is pre engineered and modular in nature</a:t>
            </a:r>
            <a:br>
              <a:rPr lang="en-US" sz="6400" b="1" dirty="0" smtClean="0"/>
            </a:br>
            <a:r>
              <a:rPr lang="en-US" sz="6400" b="1" dirty="0" smtClean="0"/>
              <a:t>→ High and consistent quality as the panels are factory made with Cam lock and non cam lock, both options</a:t>
            </a:r>
            <a:br>
              <a:rPr lang="en-US" sz="6400" b="1" dirty="0" smtClean="0"/>
            </a:br>
            <a:r>
              <a:rPr lang="en-US" sz="6400" b="1" dirty="0" smtClean="0"/>
              <a:t/>
            </a:r>
            <a:br>
              <a:rPr lang="en-US" sz="6400" b="1" dirty="0" smtClean="0"/>
            </a:br>
            <a:r>
              <a:rPr lang="en-US" sz="6400" b="1" u="sng" dirty="0" smtClean="0">
                <a:solidFill>
                  <a:schemeClr val="accent1">
                    <a:lumMod val="75000"/>
                  </a:schemeClr>
                </a:solidFill>
              </a:rPr>
              <a:t>Related product offering:</a:t>
            </a:r>
          </a:p>
          <a:p>
            <a:pPr>
              <a:buNone/>
            </a:pPr>
            <a:r>
              <a:rPr lang="en-US" sz="6400" b="1" dirty="0" smtClean="0"/>
              <a:t/>
            </a:r>
            <a:br>
              <a:rPr lang="en-US" sz="6400" b="1" dirty="0" smtClean="0"/>
            </a:br>
            <a:r>
              <a:rPr lang="en-US" sz="6400" b="1" dirty="0" smtClean="0"/>
              <a:t>→ Cold Storage</a:t>
            </a:r>
            <a:br>
              <a:rPr lang="en-US" sz="6400" b="1" dirty="0" smtClean="0"/>
            </a:br>
            <a:r>
              <a:rPr lang="en-US" sz="6400" b="1" dirty="0" smtClean="0"/>
              <a:t>→ Modular cold room</a:t>
            </a:r>
            <a:br>
              <a:rPr lang="en-US" sz="6400" b="1" dirty="0" smtClean="0"/>
            </a:br>
            <a:r>
              <a:rPr lang="en-US" sz="6400" b="1" dirty="0" smtClean="0"/>
              <a:t>→ Pack houses</a:t>
            </a:r>
            <a:br>
              <a:rPr lang="en-US" sz="6400" b="1" dirty="0" smtClean="0"/>
            </a:br>
            <a:r>
              <a:rPr lang="en-US" sz="6400" b="1" dirty="0" smtClean="0"/>
              <a:t>→ Dairy shed</a:t>
            </a:r>
            <a:br>
              <a:rPr lang="en-US" sz="6400" b="1" dirty="0" smtClean="0"/>
            </a:br>
            <a:r>
              <a:rPr lang="en-US" sz="6400" b="1" dirty="0" smtClean="0"/>
              <a:t>→ Blast freezer room</a:t>
            </a:r>
          </a:p>
          <a:p>
            <a:endParaRPr lang="en-US" sz="3400" dirty="0"/>
          </a:p>
        </p:txBody>
      </p:sp>
    </p:spTree>
  </p:cSld>
  <p:clrMapOvr>
    <a:masterClrMapping/>
  </p:clrMapOvr>
  <p:transition>
    <p:dissolve/>
    <p:sndAc>
      <p:stSnd>
        <p:snd r:embed="rId2" name="click.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err="1" smtClean="0">
                <a:solidFill>
                  <a:schemeClr val="accent1">
                    <a:lumMod val="75000"/>
                  </a:schemeClr>
                </a:solidFill>
              </a:rPr>
              <a:t>Labour</a:t>
            </a:r>
            <a:r>
              <a:rPr lang="en-US" b="1" u="sng" dirty="0" smtClean="0">
                <a:solidFill>
                  <a:schemeClr val="accent1">
                    <a:lumMod val="75000"/>
                  </a:schemeClr>
                </a:solidFill>
              </a:rPr>
              <a:t> </a:t>
            </a:r>
            <a:r>
              <a:rPr lang="en-US" b="1" u="sng" dirty="0">
                <a:solidFill>
                  <a:schemeClr val="accent1">
                    <a:lumMod val="75000"/>
                  </a:schemeClr>
                </a:solidFill>
              </a:rPr>
              <a:t>Mess</a:t>
            </a:r>
            <a:r>
              <a:rPr lang="en-US" dirty="0"/>
              <a:t/>
            </a:r>
            <a:br>
              <a:rPr lang="en-US" dirty="0"/>
            </a:br>
            <a:endParaRPr lang="en-US" dirty="0"/>
          </a:p>
        </p:txBody>
      </p:sp>
      <p:sp>
        <p:nvSpPr>
          <p:cNvPr id="3" name="Content Placeholder 2"/>
          <p:cNvSpPr>
            <a:spLocks noGrp="1"/>
          </p:cNvSpPr>
          <p:nvPr>
            <p:ph idx="1"/>
          </p:nvPr>
        </p:nvSpPr>
        <p:spPr>
          <a:xfrm>
            <a:off x="0" y="1524000"/>
            <a:ext cx="5638800" cy="4648200"/>
          </a:xfrm>
        </p:spPr>
        <p:txBody>
          <a:bodyPr>
            <a:normAutofit fontScale="77500" lnSpcReduction="20000"/>
          </a:bodyPr>
          <a:lstStyle/>
          <a:p>
            <a:pPr>
              <a:buNone/>
            </a:pPr>
            <a:r>
              <a:rPr lang="en-US" dirty="0" smtClean="0"/>
              <a:t>    </a:t>
            </a:r>
            <a:r>
              <a:rPr lang="en-US" b="1" dirty="0" smtClean="0"/>
              <a:t>The </a:t>
            </a:r>
            <a:r>
              <a:rPr lang="en-US" b="1" dirty="0"/>
              <a:t>company is known for building clean room structures that is widely installed in several applications such as pharmaceuticals, medical devices, electronics, automobiles, food, </a:t>
            </a:r>
            <a:r>
              <a:rPr lang="en-US" b="1" dirty="0" err="1"/>
              <a:t>nutraceutical</a:t>
            </a:r>
            <a:r>
              <a:rPr lang="en-US" b="1" dirty="0"/>
              <a:t> &amp; food ingredients, paint or coating booth and R&amp;D. We provide clean room solutions beginning for enclosures and interface with the HVAC, electrical, and civil vendors at the design stage. These are compatible for the approval from regulatory bodies, which are USFDA, WHO and EUGMP.</a:t>
            </a:r>
          </a:p>
        </p:txBody>
      </p:sp>
      <p:pic>
        <p:nvPicPr>
          <p:cNvPr id="4" name="Picture 3" descr="unnamed4.jpg"/>
          <p:cNvPicPr>
            <a:picLocks noChangeAspect="1"/>
          </p:cNvPicPr>
          <p:nvPr/>
        </p:nvPicPr>
        <p:blipFill>
          <a:blip r:embed="rId3"/>
          <a:stretch>
            <a:fillRect/>
          </a:stretch>
        </p:blipFill>
        <p:spPr>
          <a:xfrm>
            <a:off x="5867400" y="1524000"/>
            <a:ext cx="3069167" cy="2209800"/>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chemeClr val="accent1">
                    <a:lumMod val="75000"/>
                  </a:schemeClr>
                </a:solidFill>
              </a:rPr>
              <a:t>Prefabricated Kiosk</a:t>
            </a:r>
            <a:r>
              <a:rPr lang="en-US" dirty="0"/>
              <a:t/>
            </a:r>
            <a:br>
              <a:rPr lang="en-US" dirty="0"/>
            </a:br>
            <a:endParaRPr lang="en-US" dirty="0"/>
          </a:p>
        </p:txBody>
      </p:sp>
      <p:sp>
        <p:nvSpPr>
          <p:cNvPr id="3" name="Content Placeholder 2"/>
          <p:cNvSpPr>
            <a:spLocks noGrp="1"/>
          </p:cNvSpPr>
          <p:nvPr>
            <p:ph idx="1"/>
          </p:nvPr>
        </p:nvSpPr>
        <p:spPr>
          <a:xfrm>
            <a:off x="457200" y="990600"/>
            <a:ext cx="5029200" cy="6096000"/>
          </a:xfrm>
        </p:spPr>
        <p:txBody>
          <a:bodyPr>
            <a:normAutofit fontScale="85000" lnSpcReduction="20000"/>
          </a:bodyPr>
          <a:lstStyle/>
          <a:p>
            <a:pPr>
              <a:buNone/>
            </a:pPr>
            <a:r>
              <a:rPr lang="en-US" b="1" dirty="0" smtClean="0"/>
              <a:t>     Our </a:t>
            </a:r>
            <a:r>
              <a:rPr lang="en-US" b="1" dirty="0"/>
              <a:t>esteemed clients are provided with installation services for Prefabricated Kiosks, which is manufactured using optimum quality material. prefabricated Kiosks are the small cabins that are installed by us at the clients' end as per their specifications. Our professionals visit the site and do proper planning before executing the services. We make use of latest technologies and methodologies for providing the services as per high industry standards all India.</a:t>
            </a:r>
          </a:p>
        </p:txBody>
      </p:sp>
      <p:pic>
        <p:nvPicPr>
          <p:cNvPr id="4" name="Picture 3" descr="unnamed5.jpg"/>
          <p:cNvPicPr>
            <a:picLocks noChangeAspect="1"/>
          </p:cNvPicPr>
          <p:nvPr/>
        </p:nvPicPr>
        <p:blipFill>
          <a:blip r:embed="rId3"/>
          <a:stretch>
            <a:fillRect/>
          </a:stretch>
        </p:blipFill>
        <p:spPr>
          <a:xfrm>
            <a:off x="5410200" y="1143000"/>
            <a:ext cx="3400425" cy="2448306"/>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u="sng" dirty="0">
                <a:solidFill>
                  <a:schemeClr val="accent1">
                    <a:lumMod val="75000"/>
                  </a:schemeClr>
                </a:solidFill>
              </a:rPr>
              <a:t>Prefabricated Health Centre</a:t>
            </a:r>
            <a:r>
              <a:rPr lang="en-US" dirty="0"/>
              <a:t/>
            </a:r>
            <a:br>
              <a:rPr lang="en-US" dirty="0"/>
            </a:br>
            <a:endParaRPr lang="en-US" dirty="0"/>
          </a:p>
        </p:txBody>
      </p:sp>
      <p:sp>
        <p:nvSpPr>
          <p:cNvPr id="3" name="Content Placeholder 2"/>
          <p:cNvSpPr>
            <a:spLocks noGrp="1"/>
          </p:cNvSpPr>
          <p:nvPr>
            <p:ph idx="1"/>
          </p:nvPr>
        </p:nvSpPr>
        <p:spPr>
          <a:xfrm>
            <a:off x="0" y="914400"/>
            <a:ext cx="5638800" cy="6400800"/>
          </a:xfrm>
        </p:spPr>
        <p:txBody>
          <a:bodyPr>
            <a:normAutofit fontScale="47500" lnSpcReduction="20000"/>
          </a:bodyPr>
          <a:lstStyle/>
          <a:p>
            <a:pPr>
              <a:buNone/>
            </a:pPr>
            <a:r>
              <a:rPr lang="en-US" b="1" dirty="0" smtClean="0"/>
              <a:t>        SAFETECH</a:t>
            </a:r>
            <a:r>
              <a:rPr lang="en-US" b="1" dirty="0"/>
              <a:t> Prefabricated </a:t>
            </a:r>
            <a:r>
              <a:rPr lang="en-US" b="1" dirty="0" err="1"/>
              <a:t>Porta</a:t>
            </a:r>
            <a:r>
              <a:rPr lang="en-US" b="1" dirty="0"/>
              <a:t> Cabins are the most convenient solution for your onsite requirement. </a:t>
            </a:r>
            <a:r>
              <a:rPr lang="en-US" b="1" dirty="0" err="1"/>
              <a:t>Porta</a:t>
            </a:r>
            <a:r>
              <a:rPr lang="en-US" b="1" dirty="0"/>
              <a:t> Cabins are the optimal solution of frequent use of buildings in different locations. SAFETECH Prefab </a:t>
            </a:r>
            <a:r>
              <a:rPr lang="en-US" b="1" dirty="0" err="1"/>
              <a:t>Porta</a:t>
            </a:r>
            <a:r>
              <a:rPr lang="en-US" b="1" dirty="0"/>
              <a:t>-Cabins are designed by a panel of experts including architects, structural engineers, Interior designers, consultants and users. SAFETECH </a:t>
            </a:r>
            <a:r>
              <a:rPr lang="en-US" b="1" dirty="0" err="1"/>
              <a:t>Porta</a:t>
            </a:r>
            <a:r>
              <a:rPr lang="en-US" b="1" dirty="0"/>
              <a:t> Cabins are designed &amp; developed based on standard ISO specification &amp; conditions for end use, maintaining the highest structural stability, earthquake proof, weatherproof, leak-proof &amp; faultless operation under extreme climatic conditions. </a:t>
            </a:r>
            <a:endParaRPr lang="en-US" b="1" dirty="0" smtClean="0"/>
          </a:p>
          <a:p>
            <a:pPr>
              <a:buNone/>
            </a:pPr>
            <a:endParaRPr lang="en-US" b="1" dirty="0"/>
          </a:p>
          <a:p>
            <a:pPr>
              <a:buNone/>
            </a:pPr>
            <a:r>
              <a:rPr lang="en-US" b="1" dirty="0" smtClean="0"/>
              <a:t>	</a:t>
            </a:r>
            <a:r>
              <a:rPr lang="en-US" b="1" u="sng" dirty="0" smtClean="0">
                <a:solidFill>
                  <a:schemeClr val="accent1">
                    <a:lumMod val="75000"/>
                  </a:schemeClr>
                </a:solidFill>
              </a:rPr>
              <a:t>Prefab </a:t>
            </a:r>
            <a:r>
              <a:rPr lang="en-US" b="1" u="sng" dirty="0">
                <a:solidFill>
                  <a:schemeClr val="accent1">
                    <a:lumMod val="75000"/>
                  </a:schemeClr>
                </a:solidFill>
              </a:rPr>
              <a:t>Health </a:t>
            </a:r>
            <a:r>
              <a:rPr lang="en-US" b="1" u="sng" dirty="0" err="1" smtClean="0">
                <a:solidFill>
                  <a:schemeClr val="accent1">
                    <a:lumMod val="75000"/>
                  </a:schemeClr>
                </a:solidFill>
              </a:rPr>
              <a:t>Centres</a:t>
            </a:r>
            <a:endParaRPr lang="en-US" b="1" u="sng" dirty="0" smtClean="0">
              <a:solidFill>
                <a:schemeClr val="accent1">
                  <a:lumMod val="75000"/>
                </a:schemeClr>
              </a:solidFill>
            </a:endParaRPr>
          </a:p>
          <a:p>
            <a:pPr>
              <a:buNone/>
            </a:pPr>
            <a:r>
              <a:rPr lang="en-US" b="1" dirty="0"/>
              <a:t/>
            </a:r>
            <a:br>
              <a:rPr lang="en-US" b="1" dirty="0"/>
            </a:br>
            <a:r>
              <a:rPr lang="en-US" b="1" dirty="0"/>
              <a:t>SAFETECH offers a wide range of modular Prefab Health Centre’s with PUF insulated panels/EPS insulated panels. Our prefab health centre’s can be designed to complement existing facilities or provide a modern appearance. We offer the solutions for modular prefab health </a:t>
            </a:r>
            <a:r>
              <a:rPr lang="en-US" b="1" dirty="0" err="1"/>
              <a:t>centres</a:t>
            </a:r>
            <a:r>
              <a:rPr lang="en-US" b="1" dirty="0"/>
              <a:t> with structure for hospitals and without structure for small prefab </a:t>
            </a:r>
            <a:r>
              <a:rPr lang="en-US" b="1" dirty="0" err="1"/>
              <a:t>clinics.There</a:t>
            </a:r>
            <a:r>
              <a:rPr lang="en-US" b="1" dirty="0"/>
              <a:t> is no compromise on specification either: the flexibility, the load bearing capacity of the prefab school building, quality of panels </a:t>
            </a:r>
            <a:r>
              <a:rPr lang="en-US" b="1" dirty="0" err="1"/>
              <a:t>etc.we</a:t>
            </a:r>
            <a:r>
              <a:rPr lang="en-US" b="1" dirty="0"/>
              <a:t> offers the complete turnkey solutions for prefab health centre’s under one roof starting from designing, fabrication, production and till installation. While designing the prefab health centre’s we consider factors like natural daylight, proper ventilation for fresh air for patients. Moreover these prefab health </a:t>
            </a:r>
            <a:r>
              <a:rPr lang="en-US" b="1" dirty="0" err="1"/>
              <a:t>centres</a:t>
            </a:r>
            <a:r>
              <a:rPr lang="en-US" b="1" dirty="0"/>
              <a:t> are constructed with insulated panels so these prefab schools are best suited to hot regions as well as cold regions too. At the time of natural disasters these prefab health </a:t>
            </a:r>
            <a:r>
              <a:rPr lang="en-US" b="1" dirty="0" err="1"/>
              <a:t>centres</a:t>
            </a:r>
            <a:r>
              <a:rPr lang="en-US" b="1" dirty="0"/>
              <a:t> are constructed in half of the time or less as compared to the permanent construction. </a:t>
            </a:r>
            <a:r>
              <a:rPr lang="en-US" dirty="0"/>
              <a:t/>
            </a:r>
            <a:br>
              <a:rPr lang="en-US" dirty="0"/>
            </a:br>
            <a:r>
              <a:rPr lang="en-US" dirty="0"/>
              <a:t/>
            </a:r>
            <a:br>
              <a:rPr lang="en-US" dirty="0"/>
            </a:br>
            <a:endParaRPr lang="en-US" dirty="0"/>
          </a:p>
        </p:txBody>
      </p:sp>
      <p:pic>
        <p:nvPicPr>
          <p:cNvPr id="4" name="Picture 3" descr="unnamed6.jpg"/>
          <p:cNvPicPr>
            <a:picLocks noChangeAspect="1"/>
          </p:cNvPicPr>
          <p:nvPr/>
        </p:nvPicPr>
        <p:blipFill>
          <a:blip r:embed="rId3"/>
          <a:stretch>
            <a:fillRect/>
          </a:stretch>
        </p:blipFill>
        <p:spPr>
          <a:xfrm>
            <a:off x="5943600" y="914400"/>
            <a:ext cx="2724150" cy="1724025"/>
          </a:xfrm>
          <a:prstGeom prst="rect">
            <a:avLst/>
          </a:prstGeom>
        </p:spPr>
      </p:pic>
      <p:pic>
        <p:nvPicPr>
          <p:cNvPr id="5" name="Picture 4" descr="unnamed61.jpg"/>
          <p:cNvPicPr>
            <a:picLocks noChangeAspect="1"/>
          </p:cNvPicPr>
          <p:nvPr/>
        </p:nvPicPr>
        <p:blipFill>
          <a:blip r:embed="rId4"/>
          <a:stretch>
            <a:fillRect/>
          </a:stretch>
        </p:blipFill>
        <p:spPr>
          <a:xfrm>
            <a:off x="5943600" y="2971800"/>
            <a:ext cx="2724150" cy="1724025"/>
          </a:xfrm>
          <a:prstGeom prst="rect">
            <a:avLst/>
          </a:prstGeom>
        </p:spPr>
      </p:pic>
      <p:pic>
        <p:nvPicPr>
          <p:cNvPr id="6" name="Picture 5" descr="unnamed62.jpg"/>
          <p:cNvPicPr>
            <a:picLocks noChangeAspect="1"/>
          </p:cNvPicPr>
          <p:nvPr/>
        </p:nvPicPr>
        <p:blipFill>
          <a:blip r:embed="rId5"/>
          <a:stretch>
            <a:fillRect/>
          </a:stretch>
        </p:blipFill>
        <p:spPr>
          <a:xfrm>
            <a:off x="6096000" y="4953000"/>
            <a:ext cx="2724150" cy="1724025"/>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chemeClr val="accent1">
                    <a:lumMod val="75000"/>
                  </a:schemeClr>
                </a:solidFill>
              </a:rPr>
              <a:t>Prefabricated Health Centre</a:t>
            </a:r>
            <a:br>
              <a:rPr lang="en-US" b="1" u="sng" dirty="0">
                <a:solidFill>
                  <a:schemeClr val="accent1">
                    <a:lumMod val="75000"/>
                  </a:schemeClr>
                </a:solidFill>
              </a:rPr>
            </a:br>
            <a:endParaRPr lang="en-US" b="1" u="sng" dirty="0">
              <a:solidFill>
                <a:schemeClr val="accent1">
                  <a:lumMod val="75000"/>
                </a:schemeClr>
              </a:solidFill>
            </a:endParaRPr>
          </a:p>
        </p:txBody>
      </p:sp>
      <p:sp>
        <p:nvSpPr>
          <p:cNvPr id="3" name="Content Placeholder 2"/>
          <p:cNvSpPr>
            <a:spLocks noGrp="1"/>
          </p:cNvSpPr>
          <p:nvPr>
            <p:ph idx="1"/>
          </p:nvPr>
        </p:nvSpPr>
        <p:spPr>
          <a:xfrm>
            <a:off x="0" y="1447800"/>
            <a:ext cx="5867400" cy="5791199"/>
          </a:xfrm>
        </p:spPr>
        <p:txBody>
          <a:bodyPr>
            <a:normAutofit fontScale="47500" lnSpcReduction="20000"/>
          </a:bodyPr>
          <a:lstStyle/>
          <a:p>
            <a:pPr>
              <a:buNone/>
            </a:pPr>
            <a:r>
              <a:rPr lang="en-US" b="1" dirty="0" smtClean="0"/>
              <a:t>	</a:t>
            </a:r>
            <a:r>
              <a:rPr lang="en-US" b="1" u="sng" dirty="0" smtClean="0">
                <a:solidFill>
                  <a:schemeClr val="accent1">
                    <a:lumMod val="75000"/>
                  </a:schemeClr>
                </a:solidFill>
              </a:rPr>
              <a:t>Features</a:t>
            </a:r>
          </a:p>
          <a:p>
            <a:pPr>
              <a:buNone/>
            </a:pPr>
            <a:r>
              <a:rPr lang="en-US" b="1" dirty="0" smtClean="0"/>
              <a:t/>
            </a:r>
            <a:br>
              <a:rPr lang="en-US" b="1" dirty="0" smtClean="0"/>
            </a:br>
            <a:r>
              <a:rPr lang="en-US" b="1" dirty="0" smtClean="0"/>
              <a:t>SAFETECH BUNK HOUSES are available in various </a:t>
            </a:r>
            <a:r>
              <a:rPr lang="en-US" b="1" dirty="0" err="1" smtClean="0"/>
              <a:t>sizes,design</a:t>
            </a:r>
            <a:r>
              <a:rPr lang="en-US" b="1" dirty="0" smtClean="0"/>
              <a:t> and they have following features:</a:t>
            </a:r>
            <a:br>
              <a:rPr lang="en-US" b="1" dirty="0" smtClean="0"/>
            </a:br>
            <a:r>
              <a:rPr lang="en-US" b="1" dirty="0" smtClean="0"/>
              <a:t>→ Aesthetic finish</a:t>
            </a:r>
            <a:br>
              <a:rPr lang="en-US" b="1" dirty="0" smtClean="0"/>
            </a:br>
            <a:r>
              <a:rPr lang="en-US" b="1" dirty="0" smtClean="0"/>
              <a:t>→ No painting required – original baked paint on the surface of wall &amp; roof</a:t>
            </a:r>
            <a:br>
              <a:rPr lang="en-US" b="1" dirty="0" smtClean="0"/>
            </a:br>
            <a:r>
              <a:rPr lang="en-US" b="1" dirty="0" smtClean="0"/>
              <a:t>→ Adequate insulation 5-7 degree ‘C’ ambience </a:t>
            </a:r>
            <a:r>
              <a:rPr lang="en-US" b="1" dirty="0" smtClean="0"/>
              <a:t>temperature </a:t>
            </a:r>
            <a:r>
              <a:rPr lang="en-US" b="1" dirty="0" smtClean="0"/>
              <a:t>difference</a:t>
            </a:r>
            <a:br>
              <a:rPr lang="en-US" b="1" dirty="0" smtClean="0"/>
            </a:br>
            <a:r>
              <a:rPr lang="en-US" b="1" dirty="0" smtClean="0"/>
              <a:t>→ All electrical facility – wiring, all socket, light fixtures as applicable.</a:t>
            </a:r>
            <a:br>
              <a:rPr lang="en-US" b="1" dirty="0" smtClean="0"/>
            </a:br>
            <a:r>
              <a:rPr lang="en-US" b="1" dirty="0" smtClean="0"/>
              <a:t>→ No foundation required</a:t>
            </a:r>
            <a:br>
              <a:rPr lang="en-US" b="1" dirty="0" smtClean="0"/>
            </a:br>
            <a:r>
              <a:rPr lang="en-US" b="1" dirty="0" smtClean="0"/>
              <a:t>→ Unit transportable by truck.</a:t>
            </a:r>
            <a:br>
              <a:rPr lang="en-US" b="1" dirty="0" smtClean="0"/>
            </a:br>
            <a:r>
              <a:rPr lang="en-US" b="1" dirty="0" smtClean="0"/>
              <a:t>→ Great resistance to natural disasters</a:t>
            </a:r>
            <a:br>
              <a:rPr lang="en-US" b="1" dirty="0" smtClean="0"/>
            </a:br>
            <a:r>
              <a:rPr lang="en-US" b="1" dirty="0" smtClean="0"/>
              <a:t>→ Weather proof</a:t>
            </a:r>
            <a:br>
              <a:rPr lang="en-US" b="1" dirty="0" smtClean="0"/>
            </a:br>
            <a:r>
              <a:rPr lang="en-US" b="1" dirty="0" smtClean="0"/>
              <a:t/>
            </a:r>
            <a:br>
              <a:rPr lang="en-US" b="1" dirty="0" smtClean="0"/>
            </a:br>
            <a:r>
              <a:rPr lang="en-US" b="1" u="sng" dirty="0" smtClean="0">
                <a:solidFill>
                  <a:schemeClr val="accent1">
                    <a:lumMod val="75000"/>
                  </a:schemeClr>
                </a:solidFill>
              </a:rPr>
              <a:t>Benefits</a:t>
            </a:r>
          </a:p>
          <a:p>
            <a:pPr>
              <a:buNone/>
            </a:pPr>
            <a:r>
              <a:rPr lang="en-US" b="1" dirty="0" smtClean="0"/>
              <a:t/>
            </a:r>
            <a:br>
              <a:rPr lang="en-US" b="1" dirty="0" smtClean="0"/>
            </a:br>
            <a:r>
              <a:rPr lang="en-US" b="1" dirty="0" smtClean="0"/>
              <a:t>→ The Prefab schools/health centers are insulated resulting to higher energy savings and more comfort in adverse conditions due to insulation</a:t>
            </a:r>
            <a:br>
              <a:rPr lang="en-US" b="1" dirty="0" smtClean="0"/>
            </a:br>
            <a:r>
              <a:rPr lang="en-US" b="1" dirty="0" smtClean="0"/>
              <a:t>→ Dry construction, Quick and easy to erect</a:t>
            </a:r>
            <a:br>
              <a:rPr lang="en-US" b="1" dirty="0" smtClean="0"/>
            </a:br>
            <a:r>
              <a:rPr lang="en-US" b="1" dirty="0" smtClean="0"/>
              <a:t>→ Flexibility to choose various options on fascia of panels based upon the site conditions &amp; requirements.</a:t>
            </a:r>
            <a:br>
              <a:rPr lang="en-US" b="1" dirty="0" smtClean="0"/>
            </a:br>
            <a:r>
              <a:rPr lang="en-US" b="1" dirty="0" smtClean="0"/>
              <a:t>→ Flexibility of expansion and re-location</a:t>
            </a:r>
            <a:br>
              <a:rPr lang="en-US" b="1" dirty="0" smtClean="0"/>
            </a:br>
            <a:r>
              <a:rPr lang="en-US" b="1" dirty="0" smtClean="0"/>
              <a:t>→ All weather proof construction</a:t>
            </a:r>
          </a:p>
          <a:p>
            <a:endParaRPr lang="en-US" dirty="0" smtClean="0"/>
          </a:p>
          <a:p>
            <a:endParaRPr lang="en-US" dirty="0"/>
          </a:p>
        </p:txBody>
      </p:sp>
      <p:pic>
        <p:nvPicPr>
          <p:cNvPr id="4" name="Picture 3" descr="unnamed7.jpg"/>
          <p:cNvPicPr>
            <a:picLocks noChangeAspect="1"/>
          </p:cNvPicPr>
          <p:nvPr/>
        </p:nvPicPr>
        <p:blipFill>
          <a:blip r:embed="rId3"/>
          <a:stretch>
            <a:fillRect/>
          </a:stretch>
        </p:blipFill>
        <p:spPr>
          <a:xfrm>
            <a:off x="5943600" y="1600200"/>
            <a:ext cx="2724150" cy="1724025"/>
          </a:xfrm>
          <a:prstGeom prst="rect">
            <a:avLst/>
          </a:prstGeom>
        </p:spPr>
      </p:pic>
      <p:pic>
        <p:nvPicPr>
          <p:cNvPr id="5" name="Picture 4" descr="unnamed71.jpg"/>
          <p:cNvPicPr>
            <a:picLocks noChangeAspect="1"/>
          </p:cNvPicPr>
          <p:nvPr/>
        </p:nvPicPr>
        <p:blipFill>
          <a:blip r:embed="rId4"/>
          <a:stretch>
            <a:fillRect/>
          </a:stretch>
        </p:blipFill>
        <p:spPr>
          <a:xfrm>
            <a:off x="5943600" y="3810000"/>
            <a:ext cx="2724150" cy="1724025"/>
          </a:xfrm>
          <a:prstGeom prst="rect">
            <a:avLst/>
          </a:prstGeom>
        </p:spPr>
      </p:pic>
    </p:spTree>
  </p:cSld>
  <p:clrMapOvr>
    <a:masterClrMapping/>
  </p:clrMapOvr>
  <p:transition>
    <p:dissolve/>
    <p:sndAc>
      <p:stSnd>
        <p:snd r:embed="rId2" name="click.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714</Words>
  <Application>Microsoft Office PowerPoint</Application>
  <PresentationFormat>On-screen Show (4:3)</PresentationFormat>
  <Paragraphs>87</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Safetech Group Overview</vt:lpstr>
      <vt:lpstr>Prefabricated Hospitals</vt:lpstr>
      <vt:lpstr>Cold Storage </vt:lpstr>
      <vt:lpstr>Cold Room</vt:lpstr>
      <vt:lpstr>Cold Room</vt:lpstr>
      <vt:lpstr>Labour Mess </vt:lpstr>
      <vt:lpstr>Prefabricated Kiosk </vt:lpstr>
      <vt:lpstr>Prefabricated Health Centre </vt:lpstr>
      <vt:lpstr>Prefabricated Health Centre </vt:lpstr>
      <vt:lpstr>Modular Site Office </vt:lpstr>
      <vt:lpstr>Workers Dormitory </vt:lpstr>
      <vt:lpstr>Porta Cabins </vt:lpstr>
      <vt:lpstr>Porta Cabins </vt:lpstr>
      <vt:lpstr>Workers Accommodation </vt:lpstr>
      <vt:lpstr>Workers Accommodation </vt:lpstr>
      <vt:lpstr>Portable Toilets </vt:lpstr>
      <vt:lpstr>Portable Toilets </vt:lpstr>
      <vt:lpstr>Prefab Cottage </vt:lpstr>
      <vt:lpstr>Prefabricated Warehouse </vt:lpstr>
      <vt:lpstr>Guard Rooms </vt:lpstr>
      <vt:lpstr>Prefabricated Double Storey Structure </vt:lpstr>
      <vt:lpstr>Prefabricated Double Storey Structure </vt:lpstr>
      <vt:lpstr>Prefabricated Labour Hutment </vt:lpstr>
      <vt:lpstr>Low Cost Housing</vt:lpstr>
      <vt:lpstr>Labour Accommodation </vt:lpstr>
      <vt:lpstr>Insulated Sandwich Panel </vt:lpstr>
      <vt:lpstr>Contact 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Prefabricated Hospitals</dc:title>
  <dc:creator>tiara</dc:creator>
  <cp:lastModifiedBy>Acer</cp:lastModifiedBy>
  <cp:revision>20</cp:revision>
  <dcterms:created xsi:type="dcterms:W3CDTF">2016-10-17T08:08:01Z</dcterms:created>
  <dcterms:modified xsi:type="dcterms:W3CDTF">2021-07-09T11:02:31Z</dcterms:modified>
</cp:coreProperties>
</file>